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7"/>
  </p:notesMasterIdLst>
  <p:sldIdLst>
    <p:sldId id="501" r:id="rId2"/>
    <p:sldId id="502" r:id="rId3"/>
    <p:sldId id="528" r:id="rId4"/>
    <p:sldId id="503" r:id="rId5"/>
    <p:sldId id="504" r:id="rId6"/>
    <p:sldId id="505" r:id="rId7"/>
    <p:sldId id="506" r:id="rId8"/>
    <p:sldId id="507" r:id="rId9"/>
    <p:sldId id="508" r:id="rId10"/>
    <p:sldId id="509" r:id="rId11"/>
    <p:sldId id="510" r:id="rId12"/>
    <p:sldId id="511" r:id="rId13"/>
    <p:sldId id="512" r:id="rId14"/>
    <p:sldId id="513" r:id="rId15"/>
    <p:sldId id="514" r:id="rId16"/>
    <p:sldId id="515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</p:sldIdLst>
  <p:sldSz cx="9906000" cy="6858000" type="A4"/>
  <p:notesSz cx="6742113" cy="9872663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8"/>
        <a:ea typeface="굴림" pitchFamily="50" charset="-128"/>
        <a:cs typeface="굴림" pitchFamily="50" charset="-128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8"/>
        <a:ea typeface="굴림" pitchFamily="50" charset="-128"/>
        <a:cs typeface="굴림" pitchFamily="50" charset="-128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8"/>
        <a:ea typeface="굴림" pitchFamily="50" charset="-128"/>
        <a:cs typeface="굴림" pitchFamily="50" charset="-128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8"/>
        <a:ea typeface="굴림" pitchFamily="50" charset="-128"/>
        <a:cs typeface="굴림" pitchFamily="50" charset="-128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8"/>
        <a:ea typeface="굴림" pitchFamily="50" charset="-128"/>
        <a:cs typeface="굴림" pitchFamily="50" charset="-128"/>
      </a:defRPr>
    </a:lvl5pPr>
    <a:lvl6pPr marL="2286000" algn="l" defTabSz="457200" rtl="0" eaLnBrk="1" latinLnBrk="0" hangingPunct="1">
      <a:defRPr kumimoji="1" kern="1200">
        <a:solidFill>
          <a:schemeClr val="tx1"/>
        </a:solidFill>
        <a:latin typeface="굴림" pitchFamily="50" charset="-128"/>
        <a:ea typeface="굴림" pitchFamily="50" charset="-128"/>
        <a:cs typeface="굴림" pitchFamily="50" charset="-128"/>
      </a:defRPr>
    </a:lvl6pPr>
    <a:lvl7pPr marL="2743200" algn="l" defTabSz="457200" rtl="0" eaLnBrk="1" latinLnBrk="0" hangingPunct="1">
      <a:defRPr kumimoji="1" kern="1200">
        <a:solidFill>
          <a:schemeClr val="tx1"/>
        </a:solidFill>
        <a:latin typeface="굴림" pitchFamily="50" charset="-128"/>
        <a:ea typeface="굴림" pitchFamily="50" charset="-128"/>
        <a:cs typeface="굴림" pitchFamily="50" charset="-128"/>
      </a:defRPr>
    </a:lvl7pPr>
    <a:lvl8pPr marL="3200400" algn="l" defTabSz="457200" rtl="0" eaLnBrk="1" latinLnBrk="0" hangingPunct="1">
      <a:defRPr kumimoji="1" kern="1200">
        <a:solidFill>
          <a:schemeClr val="tx1"/>
        </a:solidFill>
        <a:latin typeface="굴림" pitchFamily="50" charset="-128"/>
        <a:ea typeface="굴림" pitchFamily="50" charset="-128"/>
        <a:cs typeface="굴림" pitchFamily="50" charset="-128"/>
      </a:defRPr>
    </a:lvl8pPr>
    <a:lvl9pPr marL="3657600" algn="l" defTabSz="457200" rtl="0" eaLnBrk="1" latinLnBrk="0" hangingPunct="1">
      <a:defRPr kumimoji="1" kern="1200">
        <a:solidFill>
          <a:schemeClr val="tx1"/>
        </a:solidFill>
        <a:latin typeface="굴림" pitchFamily="50" charset="-128"/>
        <a:ea typeface="굴림" pitchFamily="50" charset="-128"/>
        <a:cs typeface="굴림" pitchFamily="50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143">
          <p15:clr>
            <a:srgbClr val="A4A3A4"/>
          </p15:clr>
        </p15:guide>
        <p15:guide id="3" pos="3248">
          <p15:clr>
            <a:srgbClr val="A4A3A4"/>
          </p15:clr>
        </p15:guide>
        <p15:guide id="4" pos="143">
          <p15:clr>
            <a:srgbClr val="A4A3A4"/>
          </p15:clr>
        </p15:guide>
        <p15:guide id="5" pos="6068">
          <p15:clr>
            <a:srgbClr val="A4A3A4"/>
          </p15:clr>
        </p15:guide>
        <p15:guide id="6" pos="32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2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D8EC"/>
    <a:srgbClr val="FEF6B8"/>
    <a:srgbClr val="F8A9A9"/>
    <a:srgbClr val="D0F3AD"/>
    <a:srgbClr val="E0D1DB"/>
    <a:srgbClr val="D5E8DD"/>
    <a:srgbClr val="FDE0C2"/>
    <a:srgbClr val="F1F6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842" autoAdjust="0"/>
  </p:normalViewPr>
  <p:slideViewPr>
    <p:cSldViewPr>
      <p:cViewPr>
        <p:scale>
          <a:sx n="75" d="100"/>
          <a:sy n="75" d="100"/>
        </p:scale>
        <p:origin x="834" y="-732"/>
      </p:cViewPr>
      <p:guideLst>
        <p:guide orient="horz" pos="2160"/>
        <p:guide orient="horz" pos="1143"/>
        <p:guide pos="3248"/>
        <p:guide pos="143"/>
        <p:guide pos="6068"/>
        <p:guide pos="32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4" d="100"/>
          <a:sy n="94" d="100"/>
        </p:scale>
        <p:origin x="-3576" y="-96"/>
      </p:cViewPr>
      <p:guideLst>
        <p:guide orient="horz" pos="3110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1582" cy="493633"/>
          </a:xfrm>
          <a:prstGeom prst="rect">
            <a:avLst/>
          </a:prstGeom>
        </p:spPr>
        <p:txBody>
          <a:bodyPr vert="horz" wrap="square" lIns="90836" tIns="45418" rIns="90836" bIns="45418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맑은 고딕" pitchFamily="50" charset="-128"/>
                <a:ea typeface="맑은 고딕" pitchFamily="50" charset="-128"/>
                <a:cs typeface="맑은 고딕" pitchFamily="50" charset="-128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wrap="square" lIns="90836" tIns="45418" rIns="90836" bIns="45418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맑은 고딕" pitchFamily="50" charset="-128"/>
                <a:ea typeface="맑은 고딕" pitchFamily="50" charset="-128"/>
                <a:cs typeface="맑은 고딕" pitchFamily="50" charset="-128"/>
              </a:defRPr>
            </a:lvl1pPr>
          </a:lstStyle>
          <a:p>
            <a:pPr>
              <a:defRPr/>
            </a:pPr>
            <a:fld id="{87271AE6-D0B1-AA47-88FE-716E07697481}" type="datetime1">
              <a:rPr lang="ko-KR" altLang="en-US"/>
              <a:pPr>
                <a:defRPr/>
              </a:pPr>
              <a:t>2015-09-16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739775"/>
            <a:ext cx="534828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36" tIns="45418" rIns="90836" bIns="45418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wrap="square" lIns="90836" tIns="45418" rIns="90836" bIns="454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377316"/>
            <a:ext cx="2921582" cy="493633"/>
          </a:xfrm>
          <a:prstGeom prst="rect">
            <a:avLst/>
          </a:prstGeom>
        </p:spPr>
        <p:txBody>
          <a:bodyPr vert="horz" wrap="square" lIns="90836" tIns="45418" rIns="90836" bIns="45418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맑은 고딕" pitchFamily="50" charset="-128"/>
                <a:ea typeface="맑은 고딕" pitchFamily="50" charset="-128"/>
                <a:cs typeface="맑은 고딕" pitchFamily="50" charset="-128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wrap="square" lIns="90836" tIns="45418" rIns="90836" bIns="45418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맑은 고딕" pitchFamily="50" charset="-128"/>
                <a:ea typeface="맑은 고딕" pitchFamily="50" charset="-128"/>
                <a:cs typeface="맑은 고딕" pitchFamily="50" charset="-128"/>
              </a:defRPr>
            </a:lvl1pPr>
          </a:lstStyle>
          <a:p>
            <a:pPr>
              <a:defRPr/>
            </a:pPr>
            <a:fld id="{B3B64855-A6CE-B943-8FEC-1FFE2BF2799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84148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 pitchFamily="50" charset="-128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 pitchFamily="50" charset="-128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 pitchFamily="50" charset="-128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 pitchFamily="50" charset="-128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 pitchFamily="50" charset="-128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baseline="0" dirty="0" smtClean="0"/>
              <a:t>Good Afternoon everyone. </a:t>
            </a:r>
          </a:p>
          <a:p>
            <a:r>
              <a:rPr lang="en-US" altLang="ko-KR" baseline="0" dirty="0" smtClean="0"/>
              <a:t>Thank you for joining my session 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My </a:t>
            </a:r>
            <a:r>
              <a:rPr lang="en-US" altLang="ko-KR" baseline="0" dirty="0" smtClean="0"/>
              <a:t>name is Ho Jung </a:t>
            </a:r>
            <a:r>
              <a:rPr lang="en-US" altLang="ko-KR" baseline="0" dirty="0" smtClean="0"/>
              <a:t>Jeon from </a:t>
            </a:r>
            <a:r>
              <a:rPr lang="en-US" altLang="ko-KR" baseline="0" dirty="0" err="1" smtClean="0"/>
              <a:t>EnGIS</a:t>
            </a:r>
            <a:r>
              <a:rPr lang="en-US" altLang="ko-KR" baseline="0" dirty="0" smtClean="0"/>
              <a:t> </a:t>
            </a:r>
            <a:r>
              <a:rPr lang="en-US" altLang="ko-KR" baseline="0" dirty="0" smtClean="0"/>
              <a:t>and </a:t>
            </a:r>
            <a:r>
              <a:rPr lang="en-US" altLang="ko-KR" baseline="0" dirty="0" smtClean="0"/>
              <a:t>my presentation is  </a:t>
            </a:r>
            <a:r>
              <a:rPr lang="en-US" altLang="ko-KR" baseline="0" dirty="0" smtClean="0"/>
              <a:t>about  “Ocean Data Interpolation using Open Source GIS” </a:t>
            </a:r>
          </a:p>
          <a:p>
            <a:endParaRPr lang="en-US" altLang="ko-KR" baseline="0" dirty="0" smtClean="0"/>
          </a:p>
          <a:p>
            <a:pPr defTabSz="908365"/>
            <a:r>
              <a:rPr lang="en-US" altLang="ko-KR" baseline="0" dirty="0" smtClean="0"/>
              <a:t>------------------------------------------------------------------</a:t>
            </a:r>
          </a:p>
          <a:p>
            <a:endParaRPr lang="en-US" altLang="ko-KR" baseline="0" dirty="0" smtClean="0"/>
          </a:p>
          <a:p>
            <a:r>
              <a:rPr lang="ko-KR" altLang="en-US" dirty="0" smtClean="0"/>
              <a:t>안녕하세요</a:t>
            </a:r>
            <a:endParaRPr lang="en-US" altLang="ko-KR" dirty="0" smtClean="0"/>
          </a:p>
          <a:p>
            <a:r>
              <a:rPr lang="ko-KR" altLang="en-US" dirty="0" smtClean="0"/>
              <a:t>이 세션</a:t>
            </a:r>
            <a:r>
              <a:rPr lang="en-US" altLang="ko-KR" dirty="0" smtClean="0"/>
              <a:t>(</a:t>
            </a:r>
            <a:r>
              <a:rPr lang="ko-KR" altLang="en-US" dirty="0" smtClean="0"/>
              <a:t>또는 제 발표</a:t>
            </a:r>
            <a:r>
              <a:rPr lang="en-US" altLang="ko-KR" dirty="0" smtClean="0"/>
              <a:t>)</a:t>
            </a:r>
            <a:r>
              <a:rPr lang="ko-KR" altLang="en-US" dirty="0" smtClean="0"/>
              <a:t>에 함께 해주셔서 감사합니다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Ocean Data interpolation using Open Source GIS</a:t>
            </a:r>
            <a:r>
              <a:rPr lang="ko-KR" altLang="en-US" dirty="0" smtClean="0"/>
              <a:t>를 발표할 </a:t>
            </a:r>
            <a:r>
              <a:rPr lang="en-US" altLang="ko-KR" dirty="0" err="1" smtClean="0"/>
              <a:t>EnGIS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의 전호중입니다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6911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8365"/>
            <a:r>
              <a:rPr lang="en-US" altLang="ko-KR" baseline="0" dirty="0" smtClean="0"/>
              <a:t>This slid shows </a:t>
            </a:r>
            <a:r>
              <a:rPr lang="en-US" altLang="ko-KR" baseline="0" dirty="0" smtClean="0"/>
              <a:t>the </a:t>
            </a:r>
            <a:r>
              <a:rPr lang="en-US" altLang="ko-KR" baseline="0" dirty="0" err="1" smtClean="0"/>
              <a:t>getBarnesSurfaceWPS</a:t>
            </a:r>
            <a:r>
              <a:rPr lang="en-US" altLang="ko-KR" baseline="0" dirty="0" smtClean="0"/>
              <a:t> function</a:t>
            </a:r>
          </a:p>
          <a:p>
            <a:r>
              <a:rPr lang="en-US" altLang="ko-KR" baseline="0" dirty="0" smtClean="0"/>
              <a:t>As I explained in previous slide, this function generate Barnes Surface xml in </a:t>
            </a:r>
            <a:r>
              <a:rPr lang="en-US" altLang="ko-KR" baseline="0" dirty="0" err="1" smtClean="0"/>
              <a:t>GeoServer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-----------------------------------</a:t>
            </a:r>
          </a:p>
          <a:p>
            <a:endParaRPr lang="en-US" altLang="ko-KR" dirty="0" smtClean="0"/>
          </a:p>
          <a:p>
            <a:pPr defTabSz="908365"/>
            <a:r>
              <a:rPr lang="ko-KR" altLang="en-US" dirty="0" smtClean="0"/>
              <a:t>다음은 </a:t>
            </a:r>
            <a:r>
              <a:rPr lang="en-US" altLang="ko-KR" dirty="0" err="1" smtClean="0"/>
              <a:t>GeoServer</a:t>
            </a:r>
            <a:r>
              <a:rPr lang="ko-KR" altLang="en-US" dirty="0" smtClean="0"/>
              <a:t>에서 사용할 </a:t>
            </a:r>
            <a:r>
              <a:rPr lang="en-US" altLang="ko-KR" dirty="0" smtClean="0"/>
              <a:t>Barnes Surface</a:t>
            </a:r>
            <a:r>
              <a:rPr lang="en-US" altLang="ko-KR" baseline="0" dirty="0" smtClean="0"/>
              <a:t> </a:t>
            </a:r>
            <a:r>
              <a:rPr lang="en-US" altLang="ko-KR" baseline="0" dirty="0" smtClean="0"/>
              <a:t>XML</a:t>
            </a:r>
            <a:r>
              <a:rPr lang="ko-KR" altLang="en-US" baseline="0" dirty="0" smtClean="0"/>
              <a:t>을 작성하는 함수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입니다</a:t>
            </a:r>
            <a:r>
              <a:rPr lang="en-US" altLang="ko-KR" baseline="0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314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8365"/>
            <a:r>
              <a:rPr lang="en-US" altLang="ko-KR" baseline="0" dirty="0" smtClean="0"/>
              <a:t>In this slide, you can see Barnes Surface XML source how to set Option values. 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----------------------------------------------------------</a:t>
            </a:r>
          </a:p>
          <a:p>
            <a:endParaRPr lang="en-US" altLang="ko-KR" baseline="0" dirty="0" smtClean="0"/>
          </a:p>
          <a:p>
            <a:pPr defTabSz="908365"/>
            <a:r>
              <a:rPr lang="ko-KR" altLang="en-US" dirty="0" smtClean="0"/>
              <a:t>다음은 </a:t>
            </a:r>
            <a:r>
              <a:rPr lang="en-US" altLang="ko-KR" dirty="0" smtClean="0"/>
              <a:t>Barnes</a:t>
            </a:r>
            <a:r>
              <a:rPr lang="en-US" altLang="ko-KR" baseline="0" dirty="0" smtClean="0"/>
              <a:t> Surface XML</a:t>
            </a:r>
            <a:r>
              <a:rPr lang="ko-KR" altLang="en-US" baseline="0" dirty="0" smtClean="0"/>
              <a:t>에서 </a:t>
            </a:r>
            <a:r>
              <a:rPr lang="en-US" altLang="ko-KR" baseline="0" dirty="0" smtClean="0"/>
              <a:t>Option</a:t>
            </a:r>
            <a:r>
              <a:rPr lang="ko-KR" altLang="en-US" baseline="0" dirty="0" smtClean="0"/>
              <a:t>값들을 설정하는 내용의 소스입니다</a:t>
            </a:r>
            <a:r>
              <a:rPr lang="en-US" altLang="ko-KR" baseline="0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02054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8365"/>
            <a:r>
              <a:rPr lang="en-US" altLang="ko-KR" baseline="0" dirty="0" smtClean="0"/>
              <a:t>In this slide, you can see style </a:t>
            </a:r>
            <a:r>
              <a:rPr lang="en-US" altLang="ko-KR" baseline="0" dirty="0" smtClean="0"/>
              <a:t>XML in </a:t>
            </a:r>
            <a:r>
              <a:rPr lang="en-US" altLang="ko-KR" baseline="0" dirty="0" err="1" smtClean="0"/>
              <a:t>GeoServer</a:t>
            </a:r>
            <a:r>
              <a:rPr lang="en-US" altLang="ko-KR" baseline="0" dirty="0" smtClean="0"/>
              <a:t> with Barnes Surface results. </a:t>
            </a:r>
            <a:endParaRPr lang="en-US" altLang="ko-KR" baseline="0" dirty="0" smtClean="0"/>
          </a:p>
          <a:p>
            <a:pPr defTabSz="908365"/>
            <a:r>
              <a:rPr lang="en-US" altLang="ko-KR" baseline="0" dirty="0" err="1" smtClean="0"/>
              <a:t>Options.referenceData</a:t>
            </a:r>
            <a:r>
              <a:rPr lang="en-US" altLang="ko-KR" baseline="0" dirty="0" smtClean="0"/>
              <a:t> Value is Barnes Surface XML</a:t>
            </a:r>
            <a:endParaRPr lang="ko-KR" altLang="en-US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--------------------------------------------------------</a:t>
            </a:r>
          </a:p>
          <a:p>
            <a:endParaRPr lang="en-US" altLang="ko-KR" dirty="0" smtClean="0"/>
          </a:p>
          <a:p>
            <a:pPr defTabSz="908365"/>
            <a:r>
              <a:rPr lang="ko-KR" altLang="en-US" dirty="0" smtClean="0"/>
              <a:t>다음은 </a:t>
            </a:r>
            <a:r>
              <a:rPr lang="en-US" altLang="ko-KR" dirty="0" smtClean="0"/>
              <a:t>Barnes Surface</a:t>
            </a:r>
            <a:r>
              <a:rPr lang="ko-KR" altLang="en-US" dirty="0" smtClean="0"/>
              <a:t>한 결과를 </a:t>
            </a:r>
            <a:r>
              <a:rPr lang="en-US" altLang="ko-KR" dirty="0" err="1" smtClean="0"/>
              <a:t>GeoServer</a:t>
            </a:r>
            <a:r>
              <a:rPr lang="ko-KR" altLang="en-US" dirty="0" smtClean="0"/>
              <a:t>에서 </a:t>
            </a:r>
            <a:r>
              <a:rPr lang="en-US" altLang="ko-KR" dirty="0" smtClean="0"/>
              <a:t>Style</a:t>
            </a:r>
            <a:r>
              <a:rPr lang="ko-KR" altLang="en-US" dirty="0" smtClean="0"/>
              <a:t>할 </a:t>
            </a:r>
            <a:r>
              <a:rPr lang="en-US" altLang="ko-KR" dirty="0" smtClean="0"/>
              <a:t>XML 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.</a:t>
            </a:r>
          </a:p>
          <a:p>
            <a:pPr defTabSz="908365"/>
            <a:r>
              <a:rPr lang="en-US" altLang="ko-KR" dirty="0" err="1" smtClean="0"/>
              <a:t>Options.referenceData</a:t>
            </a:r>
            <a:r>
              <a:rPr lang="ko-KR" altLang="en-US" dirty="0" smtClean="0"/>
              <a:t>는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Barnes Surface xml </a:t>
            </a:r>
            <a:r>
              <a:rPr lang="ko-KR" altLang="en-US" baseline="0" dirty="0" smtClean="0"/>
              <a:t>값입니다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4849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8365"/>
            <a:r>
              <a:rPr lang="en-US" altLang="ko-KR" baseline="0" dirty="0" smtClean="0"/>
              <a:t>This slide shows web source how to display result images which returns from  </a:t>
            </a:r>
            <a:r>
              <a:rPr lang="en-US" altLang="ko-KR" baseline="0" dirty="0" err="1" smtClean="0"/>
              <a:t>GeoServer</a:t>
            </a:r>
            <a:r>
              <a:rPr lang="en-US" altLang="ko-KR" baseline="0" dirty="0" smtClean="0"/>
              <a:t>  after sending previous slide’s XML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As a Next</a:t>
            </a:r>
            <a:r>
              <a:rPr lang="en-US" altLang="ko-KR" baseline="0" dirty="0" smtClean="0"/>
              <a:t> Step, generated xml in previous slide is sent to </a:t>
            </a:r>
            <a:r>
              <a:rPr lang="en-US" altLang="ko-KR" baseline="0" dirty="0" err="1" smtClean="0"/>
              <a:t>GeoServer</a:t>
            </a:r>
            <a:r>
              <a:rPr lang="en-US" altLang="ko-KR" baseline="0" dirty="0" smtClean="0"/>
              <a:t>.</a:t>
            </a:r>
          </a:p>
          <a:p>
            <a:r>
              <a:rPr lang="en-US" altLang="ko-KR" dirty="0" err="1" smtClean="0"/>
              <a:t>Openlayers</a:t>
            </a:r>
            <a:r>
              <a:rPr lang="en-US" altLang="ko-KR" baseline="0" dirty="0" smtClean="0"/>
              <a:t> display image on the web with </a:t>
            </a:r>
            <a:r>
              <a:rPr lang="en-US" altLang="ko-KR" dirty="0" smtClean="0"/>
              <a:t>File</a:t>
            </a:r>
            <a:r>
              <a:rPr lang="en-US" altLang="ko-KR" baseline="0" dirty="0" smtClean="0"/>
              <a:t> path of </a:t>
            </a:r>
            <a:r>
              <a:rPr lang="en-US" altLang="ko-KR" dirty="0" smtClean="0"/>
              <a:t>Image output from </a:t>
            </a:r>
            <a:r>
              <a:rPr lang="en-US" altLang="ko-KR" dirty="0" err="1" smtClean="0"/>
              <a:t>GeoServer</a:t>
            </a:r>
            <a:r>
              <a:rPr lang="en-US" altLang="ko-KR" dirty="0" smtClean="0"/>
              <a:t> </a:t>
            </a:r>
          </a:p>
          <a:p>
            <a:r>
              <a:rPr lang="en-US" altLang="ko-KR" dirty="0" smtClean="0"/>
              <a:t>We modified</a:t>
            </a:r>
            <a:r>
              <a:rPr lang="en-US" altLang="ko-KR" baseline="0" dirty="0" smtClean="0"/>
              <a:t> </a:t>
            </a:r>
            <a:r>
              <a:rPr lang="en-US" altLang="ko-KR" baseline="0" dirty="0" err="1" smtClean="0"/>
              <a:t>openLayer</a:t>
            </a:r>
            <a:r>
              <a:rPr lang="en-US" altLang="ko-KR" baseline="0" dirty="0" smtClean="0"/>
              <a:t> function for image Layer</a:t>
            </a:r>
            <a:endParaRPr lang="en-US" altLang="ko-KR" dirty="0" smtClean="0"/>
          </a:p>
          <a:p>
            <a:r>
              <a:rPr lang="en-US" altLang="ko-KR" dirty="0" smtClean="0"/>
              <a:t>--------------------------------------------------------</a:t>
            </a:r>
          </a:p>
          <a:p>
            <a:endParaRPr lang="en-US" altLang="ko-KR" dirty="0" smtClean="0"/>
          </a:p>
          <a:p>
            <a:pPr defTabSz="908365"/>
            <a:r>
              <a:rPr lang="ko-KR" altLang="en-US" dirty="0" smtClean="0"/>
              <a:t>다음은 위에서 작성한 </a:t>
            </a:r>
            <a:r>
              <a:rPr lang="en-US" altLang="ko-KR" dirty="0" smtClean="0"/>
              <a:t>xml </a:t>
            </a:r>
            <a:r>
              <a:rPr lang="ko-KR" altLang="en-US" dirty="0" smtClean="0"/>
              <a:t>값들을 </a:t>
            </a:r>
            <a:r>
              <a:rPr lang="en-US" altLang="ko-KR" baseline="0" dirty="0" err="1" smtClean="0"/>
              <a:t>GeoSever</a:t>
            </a:r>
            <a:r>
              <a:rPr lang="ko-KR" altLang="en-US" baseline="0" dirty="0" smtClean="0"/>
              <a:t>로 전송합니다</a:t>
            </a:r>
            <a:r>
              <a:rPr lang="en-US" altLang="ko-KR" baseline="0" dirty="0" smtClean="0"/>
              <a:t>.</a:t>
            </a:r>
          </a:p>
          <a:p>
            <a:pPr defTabSz="908365"/>
            <a:r>
              <a:rPr lang="en-US" altLang="ko-KR" baseline="0" dirty="0" err="1" smtClean="0"/>
              <a:t>GeoServer</a:t>
            </a:r>
            <a:r>
              <a:rPr lang="ko-KR" altLang="en-US" baseline="0" dirty="0" smtClean="0"/>
              <a:t>에서 생성된 결과물인 이미지의 파일경로를 받아서</a:t>
            </a:r>
            <a:endParaRPr lang="en-US" altLang="ko-KR" baseline="0" dirty="0" smtClean="0"/>
          </a:p>
          <a:p>
            <a:pPr defTabSz="908365"/>
            <a:r>
              <a:rPr lang="ko-KR" altLang="en-US" baseline="0" dirty="0" smtClean="0"/>
              <a:t>이미지 </a:t>
            </a:r>
            <a:r>
              <a:rPr lang="en-US" altLang="ko-KR" baseline="0" dirty="0" smtClean="0"/>
              <a:t>Layer</a:t>
            </a:r>
            <a:r>
              <a:rPr lang="ko-KR" altLang="en-US" baseline="0" dirty="0" smtClean="0"/>
              <a:t>로 만들어서 </a:t>
            </a:r>
            <a:r>
              <a:rPr lang="en-US" altLang="ko-KR" baseline="0" dirty="0" smtClean="0"/>
              <a:t>Web</a:t>
            </a:r>
            <a:r>
              <a:rPr lang="ko-KR" altLang="en-US" baseline="0" dirty="0" smtClean="0"/>
              <a:t>에서 표출하는 </a:t>
            </a:r>
            <a:r>
              <a:rPr lang="ko-KR" altLang="en-US" baseline="0" dirty="0" smtClean="0"/>
              <a:t>방식입니다</a:t>
            </a:r>
            <a:r>
              <a:rPr lang="en-US" altLang="ko-KR" baseline="0" dirty="0" smtClean="0"/>
              <a:t>.</a:t>
            </a:r>
          </a:p>
          <a:p>
            <a:pPr defTabSz="908365"/>
            <a:r>
              <a:rPr lang="ko-KR" altLang="en-US" baseline="0" dirty="0" smtClean="0"/>
              <a:t>여기서 사용되는 이미지 </a:t>
            </a:r>
            <a:r>
              <a:rPr lang="en-US" altLang="ko-KR" baseline="0" dirty="0" smtClean="0"/>
              <a:t>Layer</a:t>
            </a:r>
            <a:r>
              <a:rPr lang="ko-KR" altLang="en-US" baseline="0" dirty="0" smtClean="0"/>
              <a:t>를 만드는 기능은 </a:t>
            </a:r>
            <a:r>
              <a:rPr lang="en-US" altLang="ko-KR" baseline="0" dirty="0" err="1" smtClean="0"/>
              <a:t>openlayer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의 기능을 확장하여 구현하였습니다</a:t>
            </a:r>
            <a:r>
              <a:rPr lang="en-US" altLang="ko-KR" baseline="0" dirty="0" smtClean="0"/>
              <a:t>.</a:t>
            </a:r>
            <a:endParaRPr lang="en-US" altLang="ko-KR" baseline="0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00723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8365"/>
            <a:r>
              <a:rPr lang="en-US" altLang="ko-KR" dirty="0" smtClean="0"/>
              <a:t>This</a:t>
            </a:r>
            <a:r>
              <a:rPr lang="en-US" altLang="ko-KR" baseline="0" dirty="0" smtClean="0"/>
              <a:t> is </a:t>
            </a:r>
            <a:r>
              <a:rPr lang="en-US" altLang="ko-KR" baseline="0" dirty="0" smtClean="0"/>
              <a:t>result screen. </a:t>
            </a:r>
            <a:r>
              <a:rPr lang="en-US" altLang="ko-KR" baseline="0" dirty="0" smtClean="0"/>
              <a:t>Red </a:t>
            </a:r>
            <a:r>
              <a:rPr lang="en-US" altLang="ko-KR" baseline="0" dirty="0" smtClean="0"/>
              <a:t>points are </a:t>
            </a:r>
            <a:r>
              <a:rPr lang="en-US" altLang="ko-KR" baseline="0" dirty="0" smtClean="0"/>
              <a:t>point </a:t>
            </a:r>
            <a:r>
              <a:rPr lang="en-US" altLang="ko-KR" baseline="0" dirty="0" smtClean="0"/>
              <a:t>object as input </a:t>
            </a:r>
            <a:r>
              <a:rPr lang="en-US" altLang="ko-KR" baseline="0" dirty="0" err="1" smtClean="0"/>
              <a:t>featureCollection</a:t>
            </a:r>
            <a:r>
              <a:rPr lang="en-US" altLang="ko-KR" baseline="0" dirty="0" smtClean="0"/>
              <a:t> and attribute name is </a:t>
            </a:r>
            <a:r>
              <a:rPr lang="en-US" altLang="ko-KR" baseline="0" dirty="0" err="1" smtClean="0"/>
              <a:t>obs_value</a:t>
            </a:r>
            <a:r>
              <a:rPr lang="en-US" altLang="ko-KR" baseline="0" dirty="0" smtClean="0"/>
              <a:t>.</a:t>
            </a:r>
          </a:p>
          <a:p>
            <a:pPr defTabSz="908365"/>
            <a:r>
              <a:rPr lang="en-US" altLang="ko-KR" baseline="0" dirty="0" err="1" smtClean="0"/>
              <a:t>outputBBOX</a:t>
            </a:r>
            <a:r>
              <a:rPr lang="en-US" altLang="ko-KR" baseline="0" dirty="0" smtClean="0"/>
              <a:t> is the value which calculate the bound of point object.</a:t>
            </a:r>
          </a:p>
          <a:p>
            <a:pPr defTabSz="908365"/>
            <a:r>
              <a:rPr lang="en-US" altLang="ko-KR" baseline="0" dirty="0" err="1" smtClean="0"/>
              <a:t>outputWidth</a:t>
            </a:r>
            <a:r>
              <a:rPr lang="en-US" altLang="ko-KR" baseline="0" dirty="0" smtClean="0"/>
              <a:t> and </a:t>
            </a:r>
            <a:r>
              <a:rPr lang="en-US" altLang="ko-KR" baseline="0" dirty="0" err="1" smtClean="0"/>
              <a:t>outputHeight</a:t>
            </a:r>
            <a:r>
              <a:rPr lang="en-US" altLang="ko-KR" baseline="0" dirty="0" smtClean="0"/>
              <a:t> is the value which calculate resolution.</a:t>
            </a:r>
            <a:endParaRPr lang="en-US" altLang="ko-KR" baseline="0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-------------------------------------------------------------------------------------</a:t>
            </a:r>
          </a:p>
          <a:p>
            <a:endParaRPr lang="en-US" altLang="ko-KR" baseline="0" dirty="0" smtClean="0"/>
          </a:p>
          <a:p>
            <a:pPr defTabSz="908365"/>
            <a:r>
              <a:rPr lang="ko-KR" altLang="en-US" dirty="0" smtClean="0"/>
              <a:t>다음은 </a:t>
            </a:r>
            <a:r>
              <a:rPr lang="en-US" altLang="ko-KR" dirty="0" smtClean="0"/>
              <a:t>Barnes Surface</a:t>
            </a:r>
            <a:r>
              <a:rPr lang="ko-KR" altLang="en-US" dirty="0" smtClean="0"/>
              <a:t>를 이용하여 나온 결과물입니다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빨강색의 </a:t>
            </a:r>
            <a:r>
              <a:rPr lang="en-US" altLang="ko-KR" dirty="0" smtClean="0"/>
              <a:t>Point</a:t>
            </a:r>
            <a:r>
              <a:rPr lang="ko-KR" altLang="en-US" dirty="0" smtClean="0"/>
              <a:t>는 </a:t>
            </a:r>
            <a:r>
              <a:rPr lang="en-US" altLang="ko-KR" dirty="0" smtClean="0"/>
              <a:t>Barnes Surface</a:t>
            </a:r>
            <a:r>
              <a:rPr lang="ko-KR" altLang="en-US" dirty="0" smtClean="0"/>
              <a:t>에 사용한 </a:t>
            </a:r>
            <a:r>
              <a:rPr lang="en-US" altLang="ko-KR" dirty="0" smtClean="0"/>
              <a:t>Point </a:t>
            </a:r>
            <a:r>
              <a:rPr lang="ko-KR" altLang="en-US" dirty="0" smtClean="0"/>
              <a:t>객체이고 속성값 </a:t>
            </a:r>
            <a:r>
              <a:rPr lang="ko-KR" altLang="en-US" dirty="0" err="1" smtClean="0"/>
              <a:t>컬럼명은</a:t>
            </a:r>
            <a:r>
              <a:rPr lang="ko-KR" altLang="en-US" dirty="0" smtClean="0"/>
              <a:t> </a:t>
            </a:r>
            <a:r>
              <a:rPr lang="en-US" altLang="ko-KR" dirty="0" err="1" smtClean="0"/>
              <a:t>obs_value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.</a:t>
            </a:r>
          </a:p>
          <a:p>
            <a:pPr defTabSz="908365"/>
            <a:r>
              <a:rPr lang="en-US" altLang="ko-KR" dirty="0" err="1" smtClean="0"/>
              <a:t>outputBBOX</a:t>
            </a:r>
            <a:r>
              <a:rPr lang="ko-KR" altLang="en-US" dirty="0" smtClean="0"/>
              <a:t>는 </a:t>
            </a:r>
            <a:r>
              <a:rPr lang="en-US" altLang="ko-KR" dirty="0" smtClean="0"/>
              <a:t>Point </a:t>
            </a:r>
            <a:r>
              <a:rPr lang="ko-KR" altLang="en-US" dirty="0" smtClean="0"/>
              <a:t>객체의 </a:t>
            </a:r>
            <a:r>
              <a:rPr lang="en-US" altLang="ko-KR" dirty="0" smtClean="0"/>
              <a:t>Bound</a:t>
            </a:r>
            <a:r>
              <a:rPr lang="ko-KR" altLang="en-US" dirty="0" smtClean="0"/>
              <a:t>를 계산한 값입니다</a:t>
            </a:r>
            <a:r>
              <a:rPr lang="en-US" altLang="ko-KR" dirty="0" smtClean="0"/>
              <a:t>.</a:t>
            </a:r>
          </a:p>
          <a:p>
            <a:pPr defTabSz="908365"/>
            <a:r>
              <a:rPr lang="en-US" altLang="ko-KR" dirty="0" err="1" smtClean="0"/>
              <a:t>outputWidth</a:t>
            </a:r>
            <a:r>
              <a:rPr lang="ko-KR" altLang="en-US" baseline="0" dirty="0" smtClean="0"/>
              <a:t>와 </a:t>
            </a:r>
            <a:r>
              <a:rPr lang="en-US" altLang="ko-KR" baseline="0" dirty="0" err="1" smtClean="0"/>
              <a:t>outputHeight</a:t>
            </a:r>
            <a:r>
              <a:rPr lang="ko-KR" altLang="en-US" baseline="0" dirty="0" smtClean="0"/>
              <a:t>는 해상도를 계산한 값입니다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464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8365"/>
            <a:r>
              <a:rPr lang="en-US" altLang="ko-KR" baseline="0" dirty="0" smtClean="0"/>
              <a:t>This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is web-GIS-Based Ocean information system . It is results of using </a:t>
            </a:r>
            <a:r>
              <a:rPr lang="en-US" altLang="ko-KR" baseline="0" dirty="0" err="1" smtClean="0"/>
              <a:t>Barens</a:t>
            </a:r>
            <a:r>
              <a:rPr lang="en-US" altLang="ko-KR" baseline="0" dirty="0" smtClean="0"/>
              <a:t> surface </a:t>
            </a:r>
            <a:endParaRPr lang="ko-KR" altLang="en-US" dirty="0" smtClean="0"/>
          </a:p>
          <a:p>
            <a:endParaRPr lang="en-US" altLang="ko-KR" dirty="0" smtClean="0"/>
          </a:p>
          <a:p>
            <a:r>
              <a:rPr lang="en-US" altLang="ko-KR" baseline="0" dirty="0" smtClean="0"/>
              <a:t>---------------------------------------------------------------------------------------</a:t>
            </a:r>
          </a:p>
          <a:p>
            <a:endParaRPr lang="en-US" altLang="ko-KR" baseline="0" dirty="0" smtClean="0"/>
          </a:p>
          <a:p>
            <a:pPr defTabSz="908365"/>
            <a:r>
              <a:rPr lang="ko-KR" altLang="en-US" dirty="0" smtClean="0"/>
              <a:t>다음은 위에서 사용한 </a:t>
            </a:r>
            <a:r>
              <a:rPr lang="en-US" altLang="ko-KR" dirty="0" smtClean="0"/>
              <a:t>Barnes Surface</a:t>
            </a:r>
            <a:r>
              <a:rPr lang="ko-KR" altLang="en-US" dirty="0" smtClean="0"/>
              <a:t>를 사용한 시스템 결과물인 </a:t>
            </a:r>
            <a:r>
              <a:rPr lang="en-US" altLang="ko-KR" dirty="0" smtClean="0"/>
              <a:t>Web-GIS-based</a:t>
            </a:r>
            <a:r>
              <a:rPr lang="en-US" altLang="ko-KR" baseline="0" dirty="0" smtClean="0"/>
              <a:t> Ocean Information System </a:t>
            </a:r>
            <a:r>
              <a:rPr lang="ko-KR" altLang="en-US" baseline="0" dirty="0" smtClean="0"/>
              <a:t>입니다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4856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base" latinLnBrk="0"/>
            <a:r>
              <a:rPr lang="en-US" altLang="ko-KR" dirty="0"/>
              <a:t>I will explain briefly about the system screen.</a:t>
            </a:r>
          </a:p>
          <a:p>
            <a:pPr fontAlgn="base" latinLnBrk="0"/>
            <a:r>
              <a:rPr lang="en-US" altLang="ko-KR" dirty="0"/>
              <a:t>The Web-GIS based Ocean information system is consisted of GIS toolbar , GIS Screen and </a:t>
            </a:r>
            <a:r>
              <a:rPr lang="en-US" altLang="ko-KR" dirty="0" err="1"/>
              <a:t>MiniMap</a:t>
            </a:r>
            <a:r>
              <a:rPr lang="en-US" altLang="ko-KR" dirty="0"/>
              <a:t>. 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-----------------------------------------------------------------</a:t>
            </a:r>
          </a:p>
          <a:p>
            <a:endParaRPr lang="en-US" altLang="ko-KR" baseline="0" dirty="0" smtClean="0"/>
          </a:p>
          <a:p>
            <a:pPr fontAlgn="base" latinLnBrk="0"/>
            <a:r>
              <a:rPr lang="ko-KR" altLang="en-US" dirty="0"/>
              <a:t>이 시스템 화면에 대해 간단히 설명하겠습니다</a:t>
            </a:r>
            <a:r>
              <a:rPr lang="en-US" altLang="ko-KR" dirty="0"/>
              <a:t>.</a:t>
            </a:r>
            <a:endParaRPr lang="ko-KR" altLang="en-US" dirty="0"/>
          </a:p>
          <a:p>
            <a:pPr fontAlgn="base" latinLnBrk="0"/>
            <a:r>
              <a:rPr lang="en-US" altLang="ko-KR" dirty="0"/>
              <a:t>GIS Toolbar</a:t>
            </a:r>
            <a:r>
              <a:rPr lang="ko-KR" altLang="en-US" dirty="0"/>
              <a:t>와 </a:t>
            </a:r>
            <a:r>
              <a:rPr lang="en-US" altLang="ko-KR" dirty="0"/>
              <a:t>GIS </a:t>
            </a:r>
            <a:r>
              <a:rPr lang="ko-KR" altLang="en-US" dirty="0"/>
              <a:t>화면</a:t>
            </a:r>
            <a:r>
              <a:rPr lang="en-US" altLang="ko-KR" dirty="0"/>
              <a:t>, </a:t>
            </a:r>
            <a:r>
              <a:rPr lang="en-US" altLang="ko-KR" dirty="0" err="1"/>
              <a:t>MiniMap</a:t>
            </a:r>
            <a:r>
              <a:rPr lang="ko-KR" altLang="en-US" dirty="0"/>
              <a:t>으로 구성되어 있습니다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6370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8365"/>
            <a:r>
              <a:rPr lang="en-US" altLang="ko-KR" dirty="0" smtClean="0"/>
              <a:t>This</a:t>
            </a:r>
            <a:r>
              <a:rPr lang="en-US" altLang="ko-KR" baseline="0" dirty="0" smtClean="0"/>
              <a:t> is the screen to print out </a:t>
            </a:r>
            <a:r>
              <a:rPr lang="en-US" altLang="ko-KR" dirty="0"/>
              <a:t>thematic map. 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-------------------------------------------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다음은 주제도 출력 화면입니다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1280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In this slide, </a:t>
            </a:r>
          </a:p>
          <a:p>
            <a:r>
              <a:rPr lang="en-US" altLang="ko-KR" dirty="0"/>
              <a:t>On the left screen shows drawing of polyline, </a:t>
            </a:r>
            <a:r>
              <a:rPr lang="en-US" altLang="ko-KR" dirty="0" smtClean="0"/>
              <a:t>Rectangle, Polygon </a:t>
            </a:r>
            <a:r>
              <a:rPr lang="en-US" altLang="ko-KR" dirty="0"/>
              <a:t>on GIS. </a:t>
            </a:r>
          </a:p>
          <a:p>
            <a:r>
              <a:rPr lang="en-US" altLang="ko-KR" dirty="0"/>
              <a:t>And on the right screen shows searching by area selection.  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-------------------------------------------</a:t>
            </a:r>
          </a:p>
          <a:p>
            <a:pPr defTabSz="908365"/>
            <a:endParaRPr lang="en-US" altLang="ko-KR" dirty="0" smtClean="0"/>
          </a:p>
          <a:p>
            <a:pPr defTabSz="908365"/>
            <a:r>
              <a:rPr lang="ko-KR" altLang="en-US" dirty="0" smtClean="0"/>
              <a:t>다음은 </a:t>
            </a:r>
            <a:r>
              <a:rPr lang="en-US" altLang="ko-KR" dirty="0" smtClean="0"/>
              <a:t>Point,</a:t>
            </a:r>
            <a:r>
              <a:rPr lang="en-US" altLang="ko-KR" baseline="0" dirty="0" smtClean="0"/>
              <a:t> Polyline, </a:t>
            </a:r>
            <a:r>
              <a:rPr lang="en-US" altLang="ko-KR" baseline="0" dirty="0" err="1" smtClean="0"/>
              <a:t>Rectangel</a:t>
            </a:r>
            <a:r>
              <a:rPr lang="en-US" altLang="ko-KR" baseline="0" dirty="0" smtClean="0"/>
              <a:t>, Polygon</a:t>
            </a:r>
            <a:r>
              <a:rPr lang="ko-KR" altLang="en-US" baseline="0" dirty="0" smtClean="0"/>
              <a:t>을 </a:t>
            </a:r>
            <a:r>
              <a:rPr lang="en-US" altLang="ko-KR" baseline="0" dirty="0" smtClean="0"/>
              <a:t>GIS</a:t>
            </a:r>
            <a:r>
              <a:rPr lang="ko-KR" altLang="en-US" baseline="0" dirty="0" smtClean="0"/>
              <a:t>에 그리는 화면과 지역을 설정하여 검색하는 화면입니다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dirty="0"/>
              <a:t>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29521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We also implemented</a:t>
            </a:r>
            <a:r>
              <a:rPr lang="en-US" altLang="ko-KR" baseline="0" dirty="0" smtClean="0"/>
              <a:t> changing </a:t>
            </a:r>
            <a:r>
              <a:rPr lang="en-US" altLang="ko-KR" baseline="0" dirty="0" err="1" smtClean="0"/>
              <a:t>BaseMap</a:t>
            </a:r>
            <a:r>
              <a:rPr lang="en-US" altLang="ko-KR" baseline="0" dirty="0" smtClean="0"/>
              <a:t> function, layer on/off function and control layer transparency function.</a:t>
            </a:r>
          </a:p>
          <a:p>
            <a:endParaRPr lang="en-US" altLang="ko-KR" dirty="0" smtClean="0"/>
          </a:p>
          <a:p>
            <a:r>
              <a:rPr lang="en-US" altLang="ko-KR" baseline="0" dirty="0" smtClean="0"/>
              <a:t>--------------------------------------------------------------------------------</a:t>
            </a:r>
          </a:p>
          <a:p>
            <a:endParaRPr lang="en-US" altLang="ko-KR" baseline="0" dirty="0" smtClean="0"/>
          </a:p>
          <a:p>
            <a:pPr defTabSz="908365"/>
            <a:r>
              <a:rPr lang="ko-KR" altLang="en-US" dirty="0" smtClean="0"/>
              <a:t>다음은 </a:t>
            </a:r>
            <a:r>
              <a:rPr lang="en-US" altLang="ko-KR" dirty="0" err="1" smtClean="0"/>
              <a:t>BaseMap</a:t>
            </a:r>
            <a:r>
              <a:rPr lang="ko-KR" altLang="en-US" dirty="0" smtClean="0"/>
              <a:t>을 선택하는 화면과 </a:t>
            </a:r>
            <a:r>
              <a:rPr lang="en-US" altLang="ko-KR" dirty="0" smtClean="0"/>
              <a:t>GIS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화면에 표출된 </a:t>
            </a:r>
            <a:r>
              <a:rPr lang="ko-KR" altLang="en-US" baseline="0" dirty="0" err="1" smtClean="0"/>
              <a:t>레이어를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On/Off </a:t>
            </a:r>
            <a:r>
              <a:rPr lang="ko-KR" altLang="en-US" baseline="0" dirty="0" smtClean="0"/>
              <a:t>및 투명도를 설정하는 화면입니다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45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base" latinLnBrk="0"/>
            <a:r>
              <a:rPr lang="en-US" altLang="ko-KR" dirty="0"/>
              <a:t>my presentation is divided into 5(five) parts. </a:t>
            </a:r>
          </a:p>
          <a:p>
            <a:pPr fontAlgn="base" latinLnBrk="0"/>
            <a:r>
              <a:rPr lang="en-US" altLang="ko-KR" dirty="0"/>
              <a:t>First in introduction part, introduce company </a:t>
            </a:r>
            <a:r>
              <a:rPr lang="en-US" altLang="ko-KR" dirty="0" err="1" smtClean="0"/>
              <a:t>EnGIS</a:t>
            </a:r>
            <a:r>
              <a:rPr lang="en-US" altLang="ko-KR" dirty="0" smtClean="0"/>
              <a:t>, Barnes Surface and </a:t>
            </a:r>
            <a:r>
              <a:rPr lang="en-US" altLang="ko-KR" dirty="0"/>
              <a:t>Using open source software</a:t>
            </a:r>
          </a:p>
          <a:p>
            <a:pPr fontAlgn="base" latinLnBrk="0"/>
            <a:r>
              <a:rPr lang="en-US" altLang="ko-KR" dirty="0"/>
              <a:t>Second in Development </a:t>
            </a:r>
            <a:r>
              <a:rPr lang="en-US" altLang="ko-KR" dirty="0" smtClean="0"/>
              <a:t>part</a:t>
            </a:r>
            <a:r>
              <a:rPr lang="en-US" altLang="ko-KR" dirty="0"/>
              <a:t>, System </a:t>
            </a:r>
            <a:r>
              <a:rPr lang="en-US" altLang="ko-KR" dirty="0" smtClean="0"/>
              <a:t>Configuration, Flow </a:t>
            </a:r>
            <a:r>
              <a:rPr lang="en-US" altLang="ko-KR" dirty="0"/>
              <a:t>Chart, Setting </a:t>
            </a:r>
            <a:r>
              <a:rPr lang="en-US" altLang="ko-KR" dirty="0" smtClean="0"/>
              <a:t>parameters and </a:t>
            </a:r>
            <a:r>
              <a:rPr lang="en-US" altLang="ko-KR" dirty="0"/>
              <a:t>Detailed development Plan</a:t>
            </a:r>
          </a:p>
          <a:p>
            <a:pPr fontAlgn="base" latinLnBrk="0"/>
            <a:r>
              <a:rPr lang="en-US" altLang="ko-KR" dirty="0"/>
              <a:t>Third in development results part, Visualization and Web-GIS-based Ocean Information System</a:t>
            </a:r>
          </a:p>
          <a:p>
            <a:pPr fontAlgn="base" latinLnBrk="0"/>
            <a:r>
              <a:rPr lang="en-US" altLang="ko-KR" dirty="0"/>
              <a:t>In </a:t>
            </a:r>
            <a:r>
              <a:rPr lang="en-US" altLang="ko-KR" dirty="0" smtClean="0"/>
              <a:t>fourth and last </a:t>
            </a:r>
            <a:r>
              <a:rPr lang="en-US" altLang="ko-KR" dirty="0"/>
              <a:t>part , future </a:t>
            </a:r>
            <a:r>
              <a:rPr lang="en-US" altLang="ko-KR" dirty="0" smtClean="0"/>
              <a:t>plan</a:t>
            </a:r>
            <a:r>
              <a:rPr lang="en-US" altLang="ko-KR" baseline="0" dirty="0" smtClean="0"/>
              <a:t> and </a:t>
            </a:r>
            <a:r>
              <a:rPr lang="en-US" altLang="ko-KR" dirty="0" smtClean="0"/>
              <a:t>other project. </a:t>
            </a:r>
            <a:endParaRPr lang="en-US" altLang="ko-KR" dirty="0"/>
          </a:p>
          <a:p>
            <a:pPr fontAlgn="base" latinLnBrk="0"/>
            <a:r>
              <a:rPr lang="en-US" altLang="ko-KR" dirty="0" smtClean="0"/>
              <a:t>I will take question after presentation.</a:t>
            </a:r>
          </a:p>
          <a:p>
            <a:pPr fontAlgn="base" latinLnBrk="0"/>
            <a:endParaRPr lang="en-US" altLang="ko-KR" dirty="0"/>
          </a:p>
          <a:p>
            <a:pPr fontAlgn="base" latinLnBrk="0"/>
            <a:r>
              <a:rPr lang="en-US" altLang="ko-KR" dirty="0"/>
              <a:t>-------------------------------------------------------------------</a:t>
            </a:r>
          </a:p>
          <a:p>
            <a:pPr fontAlgn="base" latinLnBrk="0"/>
            <a:endParaRPr lang="en-US" altLang="ko-KR" dirty="0"/>
          </a:p>
          <a:p>
            <a:pPr fontAlgn="base" latinLnBrk="0"/>
            <a:r>
              <a:rPr lang="ko-KR" altLang="en-US" dirty="0"/>
              <a:t>제 발표는 </a:t>
            </a:r>
            <a:r>
              <a:rPr lang="ko-KR" altLang="en-US" dirty="0" err="1"/>
              <a:t>다섯분야로</a:t>
            </a:r>
            <a:r>
              <a:rPr lang="ko-KR" altLang="en-US" dirty="0"/>
              <a:t> 나누어져 있습니다</a:t>
            </a:r>
            <a:r>
              <a:rPr lang="en-US" altLang="ko-KR" dirty="0"/>
              <a:t>.</a:t>
            </a:r>
            <a:endParaRPr lang="ko-KR" altLang="en-US" dirty="0"/>
          </a:p>
          <a:p>
            <a:pPr fontAlgn="base" latinLnBrk="0"/>
            <a:r>
              <a:rPr lang="ko-KR" altLang="en-US" dirty="0"/>
              <a:t>첫 번째는 </a:t>
            </a:r>
            <a:r>
              <a:rPr lang="en-US" altLang="ko-KR" dirty="0" err="1"/>
              <a:t>Engis</a:t>
            </a:r>
            <a:r>
              <a:rPr lang="en-US" altLang="ko-KR" dirty="0"/>
              <a:t>, Barnes surface </a:t>
            </a:r>
            <a:r>
              <a:rPr lang="ko-KR" altLang="en-US" dirty="0"/>
              <a:t>그리고 사용한 </a:t>
            </a:r>
            <a:r>
              <a:rPr lang="ko-KR" altLang="en-US" dirty="0" err="1"/>
              <a:t>오픈소스</a:t>
            </a:r>
            <a:r>
              <a:rPr lang="ko-KR" altLang="en-US" dirty="0"/>
              <a:t> 소프트웨어 대한 소개 부분</a:t>
            </a:r>
          </a:p>
          <a:p>
            <a:pPr fontAlgn="base" latinLnBrk="0"/>
            <a:r>
              <a:rPr lang="ko-KR" altLang="en-US" dirty="0"/>
              <a:t>두 번째는 개발 부분</a:t>
            </a:r>
          </a:p>
          <a:p>
            <a:pPr fontAlgn="base" latinLnBrk="0"/>
            <a:r>
              <a:rPr lang="ko-KR" altLang="en-US" dirty="0"/>
              <a:t>세 번째는 개발 결과 부분</a:t>
            </a:r>
          </a:p>
          <a:p>
            <a:pPr fontAlgn="base" latinLnBrk="0"/>
            <a:r>
              <a:rPr lang="ko-KR" altLang="en-US" dirty="0"/>
              <a:t>네 번째는 앞으로 할 일</a:t>
            </a:r>
          </a:p>
          <a:p>
            <a:pPr fontAlgn="base" latinLnBrk="0"/>
            <a:r>
              <a:rPr lang="ko-KR" altLang="en-US" dirty="0"/>
              <a:t>마지막으로 다른 프로젝트에 관련해서 발표하겠습니다</a:t>
            </a:r>
            <a:r>
              <a:rPr lang="en-US" altLang="ko-KR" dirty="0"/>
              <a:t>.</a:t>
            </a:r>
            <a:endParaRPr lang="ko-KR" altLang="en-US" dirty="0"/>
          </a:p>
          <a:p>
            <a:pPr fontAlgn="base" latinLnBrk="0"/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465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8365"/>
            <a:r>
              <a:rPr lang="en-US" altLang="ko-KR" dirty="0" smtClean="0"/>
              <a:t>This</a:t>
            </a:r>
            <a:r>
              <a:rPr lang="en-US" altLang="ko-KR" baseline="0" dirty="0" smtClean="0"/>
              <a:t> is screen to show Landsat Data</a:t>
            </a:r>
            <a:endParaRPr lang="ko-KR" altLang="en-US" dirty="0" smtClean="0"/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--------------------------------------------------------------------------------</a:t>
            </a:r>
          </a:p>
          <a:p>
            <a:endParaRPr lang="en-US" altLang="ko-KR" dirty="0" smtClean="0"/>
          </a:p>
          <a:p>
            <a:pPr defTabSz="908365"/>
            <a:r>
              <a:rPr lang="ko-KR" altLang="en-US" dirty="0" smtClean="0"/>
              <a:t>다음은 </a:t>
            </a:r>
            <a:r>
              <a:rPr lang="en-US" altLang="ko-KR" dirty="0" err="1" smtClean="0"/>
              <a:t>LandSat</a:t>
            </a:r>
            <a:r>
              <a:rPr lang="en-US" altLang="ko-KR" baseline="0" dirty="0" smtClean="0"/>
              <a:t> Data</a:t>
            </a:r>
            <a:r>
              <a:rPr lang="ko-KR" altLang="en-US" baseline="0" dirty="0" smtClean="0"/>
              <a:t>를 보여주는 화면입니다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125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base" latinLnBrk="0"/>
            <a:r>
              <a:rPr lang="en-US" altLang="ko-KR" dirty="0"/>
              <a:t>Now it’s fourth </a:t>
            </a:r>
            <a:r>
              <a:rPr lang="en-US" altLang="ko-KR" dirty="0" smtClean="0"/>
              <a:t>part, </a:t>
            </a:r>
            <a:r>
              <a:rPr lang="en-US" altLang="ko-KR" dirty="0"/>
              <a:t>plan for the future. </a:t>
            </a:r>
          </a:p>
          <a:p>
            <a:pPr fontAlgn="base" latinLnBrk="0"/>
            <a:r>
              <a:rPr lang="en-US" altLang="ko-KR" dirty="0"/>
              <a:t>In general, there was a difficulty in understanding because initially Interpolation methods are not used.</a:t>
            </a:r>
          </a:p>
          <a:p>
            <a:pPr fontAlgn="base" latinLnBrk="0"/>
            <a:r>
              <a:rPr lang="en-US" altLang="ko-KR" dirty="0"/>
              <a:t>In the beginning it was difficult. But trying to solve problems through research.</a:t>
            </a:r>
          </a:p>
          <a:p>
            <a:pPr fontAlgn="base" latinLnBrk="0"/>
            <a:r>
              <a:rPr lang="en-US" altLang="ko-KR" dirty="0"/>
              <a:t>Current is applied to only part of the ocean data. It will be applied using other data in the future</a:t>
            </a:r>
            <a:r>
              <a:rPr lang="en-US" altLang="ko-KR" dirty="0" smtClean="0"/>
              <a:t>.</a:t>
            </a:r>
          </a:p>
          <a:p>
            <a:pPr fontAlgn="base" latinLnBrk="0"/>
            <a:endParaRPr lang="en-US" altLang="ko-KR" dirty="0"/>
          </a:p>
          <a:p>
            <a:pPr fontAlgn="base" latinLnBrk="0"/>
            <a:r>
              <a:rPr lang="en-US" altLang="ko-KR" dirty="0"/>
              <a:t>-----------------------------</a:t>
            </a:r>
          </a:p>
          <a:p>
            <a:pPr fontAlgn="base" latinLnBrk="0"/>
            <a:endParaRPr lang="en-US" altLang="ko-KR" dirty="0"/>
          </a:p>
          <a:p>
            <a:pPr defTabSz="908365" latinLnBrk="0"/>
            <a:r>
              <a:rPr lang="ko-KR" altLang="en-US" dirty="0" smtClean="0"/>
              <a:t>다음은 앞으로 </a:t>
            </a:r>
            <a:r>
              <a:rPr lang="ko-KR" altLang="en-US" dirty="0" err="1" smtClean="0"/>
              <a:t>할일입니다</a:t>
            </a:r>
            <a:r>
              <a:rPr lang="en-US" altLang="ko-KR" dirty="0" smtClean="0"/>
              <a:t>.</a:t>
            </a:r>
          </a:p>
          <a:p>
            <a:pPr fontAlgn="base" latinLnBrk="0"/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81653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 last part, I’m going to</a:t>
            </a:r>
            <a:r>
              <a:rPr lang="en-US" altLang="ko-KR" baseline="0" dirty="0" smtClean="0"/>
              <a:t> show other marine related projects which </a:t>
            </a:r>
            <a:r>
              <a:rPr lang="en-US" altLang="ko-KR" baseline="0" dirty="0" err="1" smtClean="0"/>
              <a:t>EnGIS</a:t>
            </a:r>
            <a:r>
              <a:rPr lang="en-US" altLang="ko-KR" baseline="0" dirty="0" smtClean="0"/>
              <a:t> developed with Open Source GIS. 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This is Korea </a:t>
            </a:r>
            <a:r>
              <a:rPr lang="en-US" altLang="ko-KR" baseline="0" dirty="0" smtClean="0"/>
              <a:t>Biogeographic </a:t>
            </a:r>
            <a:r>
              <a:rPr lang="en-US" altLang="ko-KR" baseline="0" dirty="0" smtClean="0"/>
              <a:t>information system. </a:t>
            </a:r>
            <a:endParaRPr lang="ko-KR" altLang="en-US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--------------------------------</a:t>
            </a:r>
          </a:p>
          <a:p>
            <a:endParaRPr lang="en-US" altLang="ko-KR" dirty="0" smtClean="0"/>
          </a:p>
          <a:p>
            <a:pPr defTabSz="908365"/>
            <a:r>
              <a:rPr lang="ko-KR" altLang="en-US" dirty="0" smtClean="0"/>
              <a:t>이번에는 </a:t>
            </a:r>
            <a:r>
              <a:rPr lang="ko-KR" altLang="en-US" dirty="0" err="1" smtClean="0"/>
              <a:t>저희회사가</a:t>
            </a:r>
            <a:r>
              <a:rPr lang="ko-KR" altLang="en-US" dirty="0" smtClean="0"/>
              <a:t> </a:t>
            </a:r>
            <a:r>
              <a:rPr lang="en-US" altLang="ko-KR" dirty="0" smtClean="0"/>
              <a:t>Open</a:t>
            </a:r>
            <a:r>
              <a:rPr lang="en-US" altLang="ko-KR" baseline="0" dirty="0" smtClean="0"/>
              <a:t> Source GIS</a:t>
            </a:r>
            <a:r>
              <a:rPr lang="ko-KR" altLang="en-US" baseline="0" dirty="0" smtClean="0"/>
              <a:t>를 이용하여 개발한 </a:t>
            </a:r>
            <a:r>
              <a:rPr lang="ko-KR" altLang="en-US" baseline="0" dirty="0" err="1" smtClean="0"/>
              <a:t>해양관련한</a:t>
            </a:r>
            <a:r>
              <a:rPr lang="ko-KR" altLang="en-US" baseline="0" dirty="0" smtClean="0"/>
              <a:t> 다른 프로젝트입니다</a:t>
            </a:r>
            <a:r>
              <a:rPr lang="en-US" altLang="ko-KR" baseline="0" dirty="0" smtClean="0"/>
              <a:t>.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48713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8365">
              <a:defRPr/>
            </a:pPr>
            <a:r>
              <a:rPr lang="en-US" altLang="ko-KR" baseline="0" dirty="0" smtClean="0"/>
              <a:t>This is WESTPAC system 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82860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8365">
              <a:defRPr/>
            </a:pPr>
            <a:r>
              <a:rPr lang="en-US" altLang="ko-KR" baseline="0" dirty="0" smtClean="0"/>
              <a:t>This is Korea Ocean Carbon Information Management System. 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934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4927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Let’s start presentation. </a:t>
            </a:r>
          </a:p>
          <a:p>
            <a:endParaRPr lang="en-US" altLang="ko-KR" dirty="0" smtClean="0"/>
          </a:p>
          <a:p>
            <a:r>
              <a:rPr lang="en-US" altLang="ko-KR" baseline="0" dirty="0" smtClean="0"/>
              <a:t>First, briefly I’m going to introduce the company I’m working for. </a:t>
            </a:r>
          </a:p>
          <a:p>
            <a:r>
              <a:rPr lang="en-US" altLang="ko-KR" baseline="0" dirty="0" smtClean="0"/>
              <a:t>The company name is </a:t>
            </a:r>
            <a:r>
              <a:rPr lang="en-US" altLang="ko-KR" baseline="0" dirty="0" err="1" smtClean="0"/>
              <a:t>Engis</a:t>
            </a:r>
            <a:r>
              <a:rPr lang="en-US" altLang="ko-KR" baseline="0" dirty="0" smtClean="0"/>
              <a:t> and was established in February 2013.</a:t>
            </a:r>
          </a:p>
          <a:p>
            <a:r>
              <a:rPr lang="en-US" altLang="ko-KR" baseline="0" dirty="0" smtClean="0"/>
              <a:t>Main area of business is </a:t>
            </a:r>
            <a:r>
              <a:rPr lang="en-US" altLang="ko-KR" dirty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Services and the development of geospatial information solutions, </a:t>
            </a:r>
          </a:p>
          <a:p>
            <a:r>
              <a:rPr lang="en-US" altLang="ko-KR" dirty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System integration and consulting.</a:t>
            </a:r>
          </a:p>
          <a:p>
            <a:r>
              <a:rPr lang="en-US" altLang="ko-KR" dirty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we are still growing company to be best solution provider based GIS and service. </a:t>
            </a:r>
          </a:p>
          <a:p>
            <a:endParaRPr lang="en-US" altLang="ko-KR" dirty="0">
              <a:solidFill>
                <a:prstClr val="black"/>
              </a:solidFill>
              <a:latin typeface="다음_SemiBold" panose="02000700060000000000" pitchFamily="2" charset="-127"/>
              <a:ea typeface="다음_SemiBold" panose="02000700060000000000" pitchFamily="2" charset="-127"/>
            </a:endParaRPr>
          </a:p>
          <a:p>
            <a:endParaRPr lang="en-US" altLang="ko-KR" dirty="0">
              <a:solidFill>
                <a:prstClr val="black"/>
              </a:solidFill>
              <a:latin typeface="다음_SemiBold" panose="02000700060000000000" pitchFamily="2" charset="-127"/>
              <a:ea typeface="다음_SemiBold" panose="02000700060000000000" pitchFamily="2" charset="-127"/>
            </a:endParaRPr>
          </a:p>
          <a:p>
            <a:endParaRPr lang="en-US" altLang="ko-KR" dirty="0">
              <a:solidFill>
                <a:prstClr val="black"/>
              </a:solidFill>
              <a:latin typeface="다음_SemiBold" panose="02000700060000000000" pitchFamily="2" charset="-127"/>
              <a:ea typeface="다음_SemiBold" panose="02000700060000000000" pitchFamily="2" charset="-127"/>
            </a:endParaRPr>
          </a:p>
          <a:p>
            <a:endParaRPr lang="en-US" altLang="ko-KR" baseline="0" dirty="0" smtClean="0"/>
          </a:p>
          <a:p>
            <a:endParaRPr lang="en-US" altLang="ko-KR" baseline="0" dirty="0" smtClean="0"/>
          </a:p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5115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 this slide, I’m going to explain</a:t>
            </a:r>
            <a:r>
              <a:rPr lang="en-US" altLang="ko-KR" baseline="0" dirty="0" smtClean="0"/>
              <a:t> what </a:t>
            </a:r>
            <a:r>
              <a:rPr lang="en-US" altLang="ko-KR" dirty="0" smtClean="0"/>
              <a:t>is Barnes Surface.</a:t>
            </a:r>
          </a:p>
          <a:p>
            <a:endParaRPr lang="en-US" altLang="ko-KR" dirty="0" smtClean="0"/>
          </a:p>
          <a:p>
            <a:pPr fontAlgn="base" latinLnBrk="0"/>
            <a:r>
              <a:rPr lang="en-US" altLang="ko-KR" dirty="0"/>
              <a:t>The Barnes surface </a:t>
            </a:r>
            <a:r>
              <a:rPr lang="en-US" altLang="ko-KR" dirty="0" err="1"/>
              <a:t>rendring</a:t>
            </a:r>
            <a:r>
              <a:rPr lang="en-US" altLang="ko-KR" dirty="0"/>
              <a:t> transformation is a Vector-to-Raster transformation which computes a interpolated surface across a set of irregular observation points.</a:t>
            </a:r>
          </a:p>
          <a:p>
            <a:pPr fontAlgn="base" latinLnBrk="0"/>
            <a:r>
              <a:rPr lang="en-US" altLang="ko-KR" dirty="0"/>
              <a:t>It is commonly used as an interpolation technique for weather maps and other meteorological datasets</a:t>
            </a:r>
          </a:p>
          <a:p>
            <a:pPr fontAlgn="base" latinLnBrk="0"/>
            <a:r>
              <a:rPr lang="en-US" altLang="ko-KR" dirty="0"/>
              <a:t>The surface is generated dynamically from the dataset, so it can be used to visualize changing data</a:t>
            </a:r>
          </a:p>
          <a:p>
            <a:pPr fontAlgn="base" latinLnBrk="0"/>
            <a:r>
              <a:rPr lang="en-US" altLang="ko-KR" dirty="0"/>
              <a:t>The surface view is created by configuring a layer with an SLD style which invokes the Barnes Surface rendering transformation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8781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base" latinLnBrk="0"/>
            <a:r>
              <a:rPr lang="en-US" altLang="ko-KR" dirty="0" smtClean="0"/>
              <a:t>These</a:t>
            </a:r>
            <a:r>
              <a:rPr lang="en-US" altLang="ko-KR" baseline="0" dirty="0" smtClean="0"/>
              <a:t> are all </a:t>
            </a:r>
            <a:r>
              <a:rPr lang="en-US" altLang="ko-KR" dirty="0" smtClean="0"/>
              <a:t>open source software </a:t>
            </a:r>
            <a:r>
              <a:rPr lang="en-US" altLang="ko-KR" dirty="0"/>
              <a:t>we used in </a:t>
            </a:r>
            <a:r>
              <a:rPr lang="en-US" altLang="ko-KR" dirty="0" smtClean="0"/>
              <a:t>our project  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567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base" latinLnBrk="0"/>
            <a:r>
              <a:rPr lang="en-US" altLang="ko-KR" dirty="0" smtClean="0"/>
              <a:t>Now, I’m going to explain</a:t>
            </a:r>
            <a:r>
              <a:rPr lang="en-US" altLang="ko-KR" baseline="0" dirty="0" smtClean="0"/>
              <a:t> </a:t>
            </a:r>
            <a:r>
              <a:rPr lang="en-US" altLang="ko-KR" dirty="0" smtClean="0"/>
              <a:t>development</a:t>
            </a:r>
            <a:r>
              <a:rPr lang="en-US" altLang="ko-KR" baseline="0" dirty="0" smtClean="0"/>
              <a:t> detail.</a:t>
            </a:r>
            <a:endParaRPr lang="en-US" altLang="ko-KR" dirty="0" smtClean="0"/>
          </a:p>
          <a:p>
            <a:pPr fontAlgn="base" latinLnBrk="0"/>
            <a:r>
              <a:rPr lang="en-US" altLang="ko-KR" dirty="0" smtClean="0"/>
              <a:t>First, </a:t>
            </a:r>
            <a:r>
              <a:rPr lang="en-US" altLang="ko-KR" dirty="0"/>
              <a:t>I will explain briefly about the system configuration.</a:t>
            </a:r>
          </a:p>
          <a:p>
            <a:pPr fontAlgn="base" latinLnBrk="0"/>
            <a:r>
              <a:rPr lang="en-US" altLang="ko-KR" dirty="0"/>
              <a:t>We stored “Ocean GIS Data” into “</a:t>
            </a:r>
            <a:r>
              <a:rPr lang="en-US" altLang="ko-KR" dirty="0" err="1"/>
              <a:t>postgreSQL</a:t>
            </a:r>
            <a:r>
              <a:rPr lang="en-US" altLang="ko-KR" dirty="0"/>
              <a:t>” and “</a:t>
            </a:r>
            <a:r>
              <a:rPr lang="en-US" altLang="ko-KR" dirty="0" err="1"/>
              <a:t>PostGIS</a:t>
            </a:r>
            <a:r>
              <a:rPr lang="en-US" altLang="ko-KR" dirty="0"/>
              <a:t>” and then display on the Web using </a:t>
            </a:r>
            <a:r>
              <a:rPr lang="en-US" altLang="ko-KR" dirty="0" err="1"/>
              <a:t>GeoServer</a:t>
            </a:r>
            <a:r>
              <a:rPr lang="en-US" altLang="ko-KR" dirty="0"/>
              <a:t> and </a:t>
            </a:r>
            <a:r>
              <a:rPr lang="en-US" altLang="ko-KR" dirty="0" err="1" smtClean="0"/>
              <a:t>OpenLayer</a:t>
            </a:r>
            <a:r>
              <a:rPr lang="en-US" altLang="ko-KR" dirty="0" smtClean="0"/>
              <a:t>.</a:t>
            </a:r>
          </a:p>
          <a:p>
            <a:pPr fontAlgn="base" latinLnBrk="0"/>
            <a:r>
              <a:rPr lang="en-US" altLang="ko-KR" dirty="0" smtClean="0"/>
              <a:t>And</a:t>
            </a:r>
            <a:r>
              <a:rPr lang="en-US" altLang="ko-KR" baseline="0" dirty="0" smtClean="0"/>
              <a:t> we used </a:t>
            </a:r>
            <a:r>
              <a:rPr lang="en-US" altLang="ko-KR" dirty="0" err="1" smtClean="0"/>
              <a:t>BingMap</a:t>
            </a:r>
            <a:r>
              <a:rPr lang="en-US" altLang="ko-KR" dirty="0" smtClean="0"/>
              <a:t> as </a:t>
            </a:r>
            <a:r>
              <a:rPr lang="en-US" altLang="ko-KR" dirty="0" err="1" smtClean="0"/>
              <a:t>BaseMap</a:t>
            </a:r>
            <a:r>
              <a:rPr lang="en-US" altLang="ko-KR" dirty="0" smtClean="0"/>
              <a:t>.  </a:t>
            </a:r>
            <a:endParaRPr lang="en-US" altLang="ko-KR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This system were</a:t>
            </a:r>
            <a:r>
              <a:rPr lang="en-US" altLang="ko-KR" baseline="0" dirty="0" smtClean="0"/>
              <a:t> developed for </a:t>
            </a:r>
            <a:r>
              <a:rPr lang="en-US" altLang="ko-KR" dirty="0" smtClean="0"/>
              <a:t>decision makers and researchers.</a:t>
            </a:r>
          </a:p>
          <a:p>
            <a:pPr fontAlgn="base" latinLnBrk="0"/>
            <a:endParaRPr lang="en-US" altLang="ko-KR" baseline="0" dirty="0" smtClean="0"/>
          </a:p>
          <a:p>
            <a:r>
              <a:rPr lang="en-US" altLang="ko-KR" baseline="0" dirty="0" smtClean="0"/>
              <a:t>-------------------------------------------------------------------------------------------------</a:t>
            </a:r>
          </a:p>
          <a:p>
            <a:endParaRPr lang="en-US" altLang="ko-KR" baseline="0" dirty="0" smtClean="0"/>
          </a:p>
          <a:p>
            <a:pPr fontAlgn="base" latinLnBrk="0"/>
            <a:r>
              <a:rPr lang="ko-KR" altLang="en-US" dirty="0"/>
              <a:t>이번 파트는 시스템 개발에 대해 설명하겠습니다</a:t>
            </a:r>
            <a:r>
              <a:rPr lang="en-US" altLang="ko-KR" dirty="0"/>
              <a:t>.</a:t>
            </a:r>
            <a:endParaRPr lang="ko-KR" altLang="en-US" dirty="0"/>
          </a:p>
          <a:p>
            <a:pPr fontAlgn="base" latinLnBrk="0"/>
            <a:r>
              <a:rPr lang="en-US" altLang="ko-KR" dirty="0"/>
              <a:t>System Configuration</a:t>
            </a:r>
            <a:r>
              <a:rPr lang="ko-KR" altLang="en-US" dirty="0"/>
              <a:t>은 다음과 같이 </a:t>
            </a:r>
            <a:r>
              <a:rPr lang="en-US" altLang="ko-KR" dirty="0"/>
              <a:t>Ocean GIS Data</a:t>
            </a:r>
            <a:r>
              <a:rPr lang="ko-KR" altLang="en-US" dirty="0"/>
              <a:t>를 </a:t>
            </a:r>
            <a:r>
              <a:rPr lang="en-US" altLang="ko-KR" dirty="0"/>
              <a:t>PostgreSQL</a:t>
            </a:r>
            <a:r>
              <a:rPr lang="ko-KR" altLang="en-US" dirty="0"/>
              <a:t>과 </a:t>
            </a:r>
            <a:r>
              <a:rPr lang="en-US" altLang="ko-KR" dirty="0" err="1"/>
              <a:t>PostGIS</a:t>
            </a:r>
            <a:r>
              <a:rPr lang="ko-KR" altLang="en-US" dirty="0"/>
              <a:t>에 </a:t>
            </a:r>
            <a:r>
              <a:rPr lang="ko-KR" altLang="en-US" dirty="0" smtClean="0"/>
              <a:t>저장하였습니다</a:t>
            </a:r>
            <a:r>
              <a:rPr lang="en-US" altLang="ko-KR" dirty="0" smtClean="0"/>
              <a:t>.</a:t>
            </a:r>
          </a:p>
          <a:p>
            <a:pPr fontAlgn="base" latinLnBrk="0"/>
            <a:r>
              <a:rPr lang="ko-KR" altLang="en-US" dirty="0" smtClean="0"/>
              <a:t>이렇게 저장한 데이터를 </a:t>
            </a:r>
            <a:r>
              <a:rPr lang="en-US" altLang="ko-KR" dirty="0" smtClean="0"/>
              <a:t>Web</a:t>
            </a:r>
            <a:r>
              <a:rPr lang="ko-KR" altLang="en-US" dirty="0" smtClean="0"/>
              <a:t>에서 표출하기 위하여 </a:t>
            </a:r>
            <a:r>
              <a:rPr lang="en-US" altLang="ko-KR" dirty="0" err="1" smtClean="0"/>
              <a:t>PostGIS</a:t>
            </a:r>
            <a:r>
              <a:rPr lang="ko-KR" altLang="en-US" dirty="0" smtClean="0"/>
              <a:t>의</a:t>
            </a:r>
            <a:r>
              <a:rPr lang="en-US" altLang="ko-KR" baseline="0" dirty="0" smtClean="0"/>
              <a:t> function</a:t>
            </a:r>
            <a:r>
              <a:rPr lang="ko-KR" altLang="en-US" baseline="0" dirty="0" smtClean="0"/>
              <a:t>을 이용하여 </a:t>
            </a:r>
            <a:r>
              <a:rPr lang="en-US" altLang="ko-KR" baseline="0" dirty="0" err="1" smtClean="0"/>
              <a:t>GeoJson</a:t>
            </a:r>
            <a:r>
              <a:rPr lang="ko-KR" altLang="en-US" baseline="0" dirty="0" smtClean="0"/>
              <a:t>으로 만듭니다</a:t>
            </a:r>
            <a:r>
              <a:rPr lang="en-US" altLang="ko-KR" baseline="0" dirty="0" smtClean="0"/>
              <a:t>.</a:t>
            </a:r>
          </a:p>
          <a:p>
            <a:pPr fontAlgn="base" latinLnBrk="0"/>
            <a:r>
              <a:rPr lang="ko-KR" altLang="en-US" baseline="0" dirty="0" smtClean="0"/>
              <a:t>이렇게 만든 </a:t>
            </a:r>
            <a:r>
              <a:rPr lang="en-US" altLang="ko-KR" baseline="0" dirty="0" err="1" smtClean="0"/>
              <a:t>GeoJson</a:t>
            </a:r>
            <a:r>
              <a:rPr lang="ko-KR" altLang="en-US" baseline="0" dirty="0" smtClean="0"/>
              <a:t>을 </a:t>
            </a:r>
            <a:r>
              <a:rPr lang="en-US" altLang="ko-KR" baseline="0" dirty="0" err="1" smtClean="0"/>
              <a:t>openlayer</a:t>
            </a:r>
            <a:r>
              <a:rPr lang="ko-KR" altLang="en-US" baseline="0" dirty="0" smtClean="0"/>
              <a:t>의 기능인 </a:t>
            </a:r>
            <a:r>
              <a:rPr lang="en-US" altLang="ko-KR" baseline="0" dirty="0" err="1" smtClean="0"/>
              <a:t>OpenLayer.Format.GeoJson.Read</a:t>
            </a:r>
            <a:r>
              <a:rPr lang="en-US" altLang="ko-KR" baseline="0" dirty="0" smtClean="0"/>
              <a:t> Function</a:t>
            </a:r>
            <a:r>
              <a:rPr lang="ko-KR" altLang="en-US" baseline="0" dirty="0" smtClean="0"/>
              <a:t>를 이용하여 </a:t>
            </a:r>
            <a:r>
              <a:rPr lang="en-US" altLang="ko-KR" baseline="0" dirty="0" smtClean="0"/>
              <a:t>Feature</a:t>
            </a:r>
            <a:r>
              <a:rPr lang="ko-KR" altLang="en-US" baseline="0" dirty="0" smtClean="0"/>
              <a:t>로 만들어 화면에 표출합니다</a:t>
            </a:r>
            <a:r>
              <a:rPr lang="en-US" altLang="ko-KR" baseline="0" dirty="0" smtClean="0"/>
              <a:t>.</a:t>
            </a:r>
          </a:p>
          <a:p>
            <a:pPr fontAlgn="base" latinLnBrk="0"/>
            <a:r>
              <a:rPr lang="en-US" altLang="ko-KR" dirty="0" err="1" smtClean="0"/>
              <a:t>BaseMap</a:t>
            </a:r>
            <a:r>
              <a:rPr lang="ko-KR" altLang="en-US" dirty="0"/>
              <a:t>은 </a:t>
            </a:r>
            <a:r>
              <a:rPr lang="en-US" altLang="ko-KR" dirty="0" err="1"/>
              <a:t>BingMap</a:t>
            </a:r>
            <a:r>
              <a:rPr lang="ko-KR" altLang="en-US" dirty="0"/>
              <a:t>을 사용하였습니다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fontAlgn="base" latinLnBrk="0"/>
            <a:r>
              <a:rPr lang="ko-KR" altLang="en-US" dirty="0" smtClean="0"/>
              <a:t>이렇게 </a:t>
            </a:r>
            <a:r>
              <a:rPr lang="ko-KR" altLang="en-US" dirty="0"/>
              <a:t>개발한 </a:t>
            </a:r>
            <a:r>
              <a:rPr lang="en-US" altLang="ko-KR" dirty="0" err="1"/>
              <a:t>WebPage</a:t>
            </a:r>
            <a:r>
              <a:rPr lang="ko-KR" altLang="en-US" dirty="0"/>
              <a:t>의 </a:t>
            </a:r>
            <a:r>
              <a:rPr lang="en-US" altLang="ko-KR" dirty="0"/>
              <a:t>User</a:t>
            </a:r>
            <a:r>
              <a:rPr lang="ko-KR" altLang="en-US" dirty="0"/>
              <a:t>는 </a:t>
            </a:r>
            <a:r>
              <a:rPr lang="en-US" altLang="ko-KR" dirty="0"/>
              <a:t>Decision makers</a:t>
            </a:r>
            <a:r>
              <a:rPr lang="ko-KR" altLang="en-US" dirty="0"/>
              <a:t>와 </a:t>
            </a:r>
            <a:r>
              <a:rPr lang="en-US" altLang="ko-KR" dirty="0"/>
              <a:t>Researchers </a:t>
            </a:r>
            <a:r>
              <a:rPr lang="ko-KR" altLang="en-US" dirty="0"/>
              <a:t>들입니다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942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This is flow chart we developed</a:t>
            </a:r>
          </a:p>
          <a:p>
            <a:r>
              <a:rPr lang="en-US" altLang="ko-KR" dirty="0" smtClean="0"/>
              <a:t>We</a:t>
            </a:r>
            <a:r>
              <a:rPr lang="en-US" altLang="ko-KR" baseline="0" dirty="0" smtClean="0"/>
              <a:t> need to use interpolation in this project.</a:t>
            </a:r>
          </a:p>
          <a:p>
            <a:r>
              <a:rPr lang="en-US" altLang="ko-KR" baseline="0" dirty="0" smtClean="0"/>
              <a:t>Therefore we decided to use Barnes Surface which </a:t>
            </a:r>
            <a:r>
              <a:rPr lang="en-US" altLang="ko-KR" baseline="0" dirty="0" err="1" smtClean="0"/>
              <a:t>GeoServer</a:t>
            </a:r>
            <a:r>
              <a:rPr lang="en-US" altLang="ko-KR" baseline="0" dirty="0" smtClean="0"/>
              <a:t> provide it as WPS. </a:t>
            </a:r>
          </a:p>
          <a:p>
            <a:r>
              <a:rPr lang="en-US" altLang="ko-KR" baseline="0" dirty="0" smtClean="0"/>
              <a:t>We developed Barnes Surface like this flow and displayed on the web.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From user interface, xml is sent to </a:t>
            </a:r>
            <a:r>
              <a:rPr lang="en-US" altLang="ko-KR" baseline="0" dirty="0" err="1" smtClean="0"/>
              <a:t>GeoServer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WPS generate image as output</a:t>
            </a:r>
          </a:p>
          <a:p>
            <a:r>
              <a:rPr lang="en-US" altLang="ko-KR" dirty="0" smtClean="0"/>
              <a:t>Display</a:t>
            </a:r>
            <a:r>
              <a:rPr lang="en-US" altLang="ko-KR" baseline="0" dirty="0" smtClean="0"/>
              <a:t> </a:t>
            </a:r>
            <a:r>
              <a:rPr lang="en-US" altLang="ko-KR" dirty="0" smtClean="0"/>
              <a:t>image on the web using</a:t>
            </a:r>
            <a:r>
              <a:rPr lang="en-US" altLang="ko-KR" baseline="0" dirty="0" smtClean="0"/>
              <a:t> </a:t>
            </a:r>
            <a:r>
              <a:rPr lang="en-US" altLang="ko-KR" baseline="0" dirty="0" err="1" smtClean="0"/>
              <a:t>opnelayes</a:t>
            </a:r>
            <a:endParaRPr lang="en-US" altLang="ko-KR" dirty="0" smtClean="0"/>
          </a:p>
          <a:p>
            <a:r>
              <a:rPr lang="en-US" altLang="ko-KR" dirty="0" smtClean="0"/>
              <a:t>------------------------------------------------------------------------------</a:t>
            </a:r>
            <a:endParaRPr lang="en-US" altLang="ko-KR" dirty="0" smtClean="0"/>
          </a:p>
          <a:p>
            <a:endParaRPr lang="en-US" altLang="ko-KR" dirty="0" smtClean="0"/>
          </a:p>
          <a:p>
            <a:pPr fontAlgn="base" latinLnBrk="0"/>
            <a:r>
              <a:rPr lang="ko-KR" altLang="en-US" dirty="0"/>
              <a:t>우리는 이 프로젝트에 사용되는 </a:t>
            </a:r>
            <a:r>
              <a:rPr lang="en-US" altLang="ko-KR" dirty="0"/>
              <a:t>interpolation</a:t>
            </a:r>
            <a:r>
              <a:rPr lang="ko-KR" altLang="en-US" dirty="0"/>
              <a:t>을 개발하기 위해 </a:t>
            </a:r>
            <a:r>
              <a:rPr lang="en-US" altLang="ko-KR" dirty="0" err="1"/>
              <a:t>GeoServer</a:t>
            </a:r>
            <a:r>
              <a:rPr lang="ko-KR" altLang="en-US" dirty="0"/>
              <a:t>에서 </a:t>
            </a:r>
            <a:r>
              <a:rPr lang="en-US" altLang="ko-KR" dirty="0"/>
              <a:t>WPF</a:t>
            </a:r>
            <a:r>
              <a:rPr lang="ko-KR" altLang="en-US" dirty="0"/>
              <a:t>로 제공되는 </a:t>
            </a:r>
            <a:r>
              <a:rPr lang="en-US" altLang="ko-KR" dirty="0"/>
              <a:t>Barnes Surface</a:t>
            </a:r>
            <a:r>
              <a:rPr lang="ko-KR" altLang="en-US" dirty="0"/>
              <a:t>를 이용하기로 했습니다</a:t>
            </a:r>
            <a:r>
              <a:rPr lang="en-US" altLang="ko-KR" dirty="0"/>
              <a:t>.</a:t>
            </a:r>
            <a:endParaRPr lang="ko-KR" altLang="en-US" dirty="0"/>
          </a:p>
          <a:p>
            <a:pPr fontAlgn="base" latinLnBrk="0"/>
            <a:r>
              <a:rPr lang="en-US" altLang="ko-KR" dirty="0"/>
              <a:t>Barnes Surface</a:t>
            </a:r>
            <a:r>
              <a:rPr lang="ko-KR" altLang="en-US" dirty="0"/>
              <a:t>의 다음과 같은 흐름으로 개발해서 </a:t>
            </a:r>
            <a:r>
              <a:rPr lang="en-US" altLang="ko-KR" dirty="0"/>
              <a:t>Web</a:t>
            </a:r>
            <a:r>
              <a:rPr lang="ko-KR" altLang="en-US" dirty="0"/>
              <a:t>으로 표출됩니다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9111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base" latinLnBrk="0"/>
            <a:r>
              <a:rPr lang="en-US" altLang="ko-KR" dirty="0"/>
              <a:t>These are setting parameters of Barnes Surface in </a:t>
            </a:r>
            <a:r>
              <a:rPr lang="en-US" altLang="ko-KR" dirty="0" err="1"/>
              <a:t>GeoServer</a:t>
            </a:r>
            <a:r>
              <a:rPr lang="en-US" altLang="ko-KR" dirty="0"/>
              <a:t>. </a:t>
            </a:r>
          </a:p>
          <a:p>
            <a:pPr fontAlgn="base" latinLnBrk="0"/>
            <a:r>
              <a:rPr lang="en-US" altLang="ko-KR" dirty="0"/>
              <a:t>Required parameters are data, </a:t>
            </a:r>
            <a:r>
              <a:rPr lang="en-US" altLang="ko-KR" dirty="0" err="1"/>
              <a:t>valueAttr</a:t>
            </a:r>
            <a:r>
              <a:rPr lang="en-US" altLang="ko-KR" dirty="0"/>
              <a:t>, scale, </a:t>
            </a:r>
            <a:r>
              <a:rPr lang="en-US" altLang="ko-KR" dirty="0" err="1"/>
              <a:t>outputBBOx</a:t>
            </a:r>
            <a:r>
              <a:rPr lang="en-US" altLang="ko-KR" dirty="0"/>
              <a:t>, </a:t>
            </a:r>
            <a:r>
              <a:rPr lang="en-US" altLang="ko-KR" dirty="0" err="1"/>
              <a:t>outputWidth</a:t>
            </a:r>
            <a:r>
              <a:rPr lang="en-US" altLang="ko-KR" dirty="0"/>
              <a:t>, </a:t>
            </a:r>
            <a:r>
              <a:rPr lang="en-US" altLang="ko-KR" dirty="0" err="1"/>
              <a:t>outputHeight</a:t>
            </a:r>
            <a:r>
              <a:rPr lang="en-US" altLang="ko-KR" dirty="0"/>
              <a:t>.</a:t>
            </a:r>
          </a:p>
          <a:p>
            <a:pPr fontAlgn="base" latinLnBrk="0"/>
            <a:r>
              <a:rPr lang="en-US" altLang="ko-KR" dirty="0"/>
              <a:t>Data </a:t>
            </a:r>
            <a:r>
              <a:rPr lang="en-US" altLang="ko-KR" dirty="0" smtClean="0"/>
              <a:t>is input </a:t>
            </a:r>
            <a:r>
              <a:rPr lang="en-US" altLang="ko-KR" dirty="0" err="1" smtClean="0"/>
              <a:t>featureCollection</a:t>
            </a:r>
            <a:r>
              <a:rPr lang="en-US" altLang="ko-KR" dirty="0" smtClean="0"/>
              <a:t> for Barnes </a:t>
            </a:r>
            <a:r>
              <a:rPr lang="en-US" altLang="ko-KR" dirty="0"/>
              <a:t>Surface, </a:t>
            </a:r>
          </a:p>
          <a:p>
            <a:pPr fontAlgn="base" latinLnBrk="0"/>
            <a:r>
              <a:rPr lang="en-US" altLang="ko-KR" dirty="0" err="1"/>
              <a:t>valueAttr</a:t>
            </a:r>
            <a:r>
              <a:rPr lang="en-US" altLang="ko-KR" dirty="0"/>
              <a:t> is name of the value attribute. </a:t>
            </a:r>
          </a:p>
          <a:p>
            <a:pPr fontAlgn="base" latinLnBrk="0"/>
            <a:r>
              <a:rPr lang="en-US" altLang="ko-KR" dirty="0"/>
              <a:t>Scale is size of interpolation scale , </a:t>
            </a:r>
            <a:r>
              <a:rPr lang="en-US" altLang="ko-KR" dirty="0" err="1"/>
              <a:t>outputBBox</a:t>
            </a:r>
            <a:r>
              <a:rPr lang="en-US" altLang="ko-KR" dirty="0"/>
              <a:t> is Boundary of output Box, </a:t>
            </a:r>
            <a:r>
              <a:rPr lang="en-US" altLang="ko-KR" dirty="0" err="1"/>
              <a:t>outputWIdth</a:t>
            </a:r>
            <a:r>
              <a:rPr lang="en-US" altLang="ko-KR" dirty="0"/>
              <a:t> and </a:t>
            </a:r>
            <a:r>
              <a:rPr lang="en-US" altLang="ko-KR" dirty="0" err="1"/>
              <a:t>outputHeight</a:t>
            </a:r>
            <a:r>
              <a:rPr lang="en-US" altLang="ko-KR" dirty="0"/>
              <a:t> are width and height of output image.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-------------------------------------------------------------------------------</a:t>
            </a:r>
          </a:p>
          <a:p>
            <a:endParaRPr lang="en-US" altLang="ko-KR" dirty="0" smtClean="0"/>
          </a:p>
          <a:p>
            <a:pPr fontAlgn="base" latinLnBrk="0"/>
            <a:r>
              <a:rPr lang="en-US" altLang="ko-KR" dirty="0" err="1"/>
              <a:t>GeoServer</a:t>
            </a:r>
            <a:r>
              <a:rPr lang="ko-KR" altLang="en-US" dirty="0"/>
              <a:t>에서 </a:t>
            </a:r>
            <a:r>
              <a:rPr lang="en-US" altLang="ko-KR" dirty="0"/>
              <a:t>Barnes Surface</a:t>
            </a:r>
            <a:r>
              <a:rPr lang="ko-KR" altLang="en-US" dirty="0"/>
              <a:t>를 사용하기 위해서는 다음과 같은 </a:t>
            </a:r>
            <a:r>
              <a:rPr lang="en-US" altLang="ko-KR" dirty="0"/>
              <a:t>Parameters</a:t>
            </a:r>
            <a:r>
              <a:rPr lang="ko-KR" altLang="en-US" dirty="0"/>
              <a:t>값들을 설정해야 합니다</a:t>
            </a:r>
            <a:r>
              <a:rPr lang="en-US" altLang="ko-KR" dirty="0"/>
              <a:t>. </a:t>
            </a:r>
            <a:endParaRPr lang="ko-KR" altLang="en-US" dirty="0"/>
          </a:p>
          <a:p>
            <a:pPr fontAlgn="base" latinLnBrk="0"/>
            <a:r>
              <a:rPr lang="ko-KR" altLang="en-US" dirty="0"/>
              <a:t>필수입력 조건은 </a:t>
            </a:r>
            <a:r>
              <a:rPr lang="en-US" altLang="ko-KR" dirty="0"/>
              <a:t>data, </a:t>
            </a:r>
            <a:r>
              <a:rPr lang="en-US" altLang="ko-KR" dirty="0" err="1"/>
              <a:t>valueAttr</a:t>
            </a:r>
            <a:r>
              <a:rPr lang="en-US" altLang="ko-KR" dirty="0"/>
              <a:t>, scale, </a:t>
            </a:r>
            <a:r>
              <a:rPr lang="en-US" altLang="ko-KR" dirty="0" err="1"/>
              <a:t>outputBBOx</a:t>
            </a:r>
            <a:r>
              <a:rPr lang="en-US" altLang="ko-KR" dirty="0"/>
              <a:t>, </a:t>
            </a:r>
            <a:r>
              <a:rPr lang="en-US" altLang="ko-KR" dirty="0" err="1"/>
              <a:t>outputWidth</a:t>
            </a:r>
            <a:r>
              <a:rPr lang="en-US" altLang="ko-KR" dirty="0"/>
              <a:t>, </a:t>
            </a:r>
            <a:r>
              <a:rPr lang="en-US" altLang="ko-KR" dirty="0" err="1"/>
              <a:t>outputHeight</a:t>
            </a:r>
            <a:r>
              <a:rPr lang="en-US" altLang="ko-KR" dirty="0"/>
              <a:t> </a:t>
            </a:r>
            <a:r>
              <a:rPr lang="ko-KR" altLang="en-US" dirty="0"/>
              <a:t>입니다</a:t>
            </a:r>
            <a:r>
              <a:rPr lang="en-US" altLang="ko-KR" dirty="0"/>
              <a:t>. Data</a:t>
            </a:r>
            <a:r>
              <a:rPr lang="ko-KR" altLang="en-US" dirty="0"/>
              <a:t>는 </a:t>
            </a:r>
            <a:r>
              <a:rPr lang="en-US" altLang="ko-KR" dirty="0"/>
              <a:t>Barnes Surface</a:t>
            </a:r>
            <a:r>
              <a:rPr lang="ko-KR" altLang="en-US" dirty="0"/>
              <a:t>를 하기 위한 </a:t>
            </a:r>
            <a:r>
              <a:rPr lang="en-US" altLang="ko-KR" dirty="0"/>
              <a:t>Point </a:t>
            </a:r>
            <a:r>
              <a:rPr lang="ko-KR" altLang="en-US" dirty="0"/>
              <a:t>객체이고</a:t>
            </a:r>
            <a:r>
              <a:rPr lang="en-US" altLang="ko-KR" dirty="0"/>
              <a:t>, </a:t>
            </a:r>
            <a:r>
              <a:rPr lang="en-US" altLang="ko-KR" dirty="0" err="1"/>
              <a:t>valueAttr</a:t>
            </a:r>
            <a:r>
              <a:rPr lang="ko-KR" altLang="en-US" dirty="0"/>
              <a:t>은 속성값 </a:t>
            </a:r>
            <a:r>
              <a:rPr lang="ko-KR" altLang="en-US" dirty="0" err="1"/>
              <a:t>컬럼명입니다</a:t>
            </a:r>
            <a:r>
              <a:rPr lang="en-US" altLang="ko-KR" dirty="0"/>
              <a:t>. Scale</a:t>
            </a:r>
            <a:r>
              <a:rPr lang="ko-KR" altLang="en-US" dirty="0"/>
              <a:t>은 </a:t>
            </a:r>
            <a:r>
              <a:rPr lang="en-US" altLang="ko-KR" dirty="0"/>
              <a:t>interpolation scale </a:t>
            </a:r>
            <a:r>
              <a:rPr lang="ko-KR" altLang="en-US" dirty="0"/>
              <a:t>크기이고 </a:t>
            </a:r>
            <a:r>
              <a:rPr lang="en-US" altLang="ko-KR" dirty="0" err="1"/>
              <a:t>outputBBox</a:t>
            </a:r>
            <a:r>
              <a:rPr lang="ko-KR" altLang="en-US" dirty="0"/>
              <a:t>는 </a:t>
            </a:r>
            <a:r>
              <a:rPr lang="en-US" altLang="ko-KR" dirty="0"/>
              <a:t>output Box</a:t>
            </a:r>
            <a:r>
              <a:rPr lang="ko-KR" altLang="en-US" dirty="0"/>
              <a:t>의 </a:t>
            </a:r>
            <a:r>
              <a:rPr lang="en-US" altLang="ko-KR" dirty="0" err="1"/>
              <a:t>Boudary</a:t>
            </a:r>
            <a:r>
              <a:rPr lang="ko-KR" altLang="en-US" dirty="0"/>
              <a:t>이고 </a:t>
            </a:r>
            <a:r>
              <a:rPr lang="en-US" altLang="ko-KR" dirty="0" err="1"/>
              <a:t>outputWIdth</a:t>
            </a:r>
            <a:r>
              <a:rPr lang="ko-KR" altLang="en-US" dirty="0"/>
              <a:t>와 </a:t>
            </a:r>
            <a:r>
              <a:rPr lang="en-US" altLang="ko-KR" dirty="0" err="1"/>
              <a:t>outputHeight</a:t>
            </a:r>
            <a:r>
              <a:rPr lang="ko-KR" altLang="en-US" dirty="0"/>
              <a:t>는 </a:t>
            </a:r>
            <a:r>
              <a:rPr lang="en-US" altLang="ko-KR" dirty="0"/>
              <a:t>output image</a:t>
            </a:r>
            <a:r>
              <a:rPr lang="ko-KR" altLang="en-US" dirty="0"/>
              <a:t>의 </a:t>
            </a:r>
            <a:r>
              <a:rPr lang="en-US" altLang="ko-KR" dirty="0"/>
              <a:t>width</a:t>
            </a:r>
            <a:r>
              <a:rPr lang="ko-KR" altLang="en-US" dirty="0"/>
              <a:t>와 </a:t>
            </a:r>
            <a:r>
              <a:rPr lang="en-US" altLang="ko-KR" dirty="0"/>
              <a:t>height</a:t>
            </a:r>
            <a:r>
              <a:rPr lang="ko-KR" altLang="en-US" dirty="0"/>
              <a:t>입니다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3049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 this slide , you can see </a:t>
            </a:r>
            <a:r>
              <a:rPr lang="en-US" altLang="ko-KR" dirty="0" smtClean="0"/>
              <a:t>the program </a:t>
            </a:r>
            <a:r>
              <a:rPr lang="en-US" altLang="ko-KR" dirty="0" smtClean="0"/>
              <a:t>source </a:t>
            </a:r>
            <a:r>
              <a:rPr lang="en-US" altLang="ko-KR" dirty="0" smtClean="0"/>
              <a:t>to implement Barnes </a:t>
            </a:r>
            <a:r>
              <a:rPr lang="en-US" altLang="ko-KR" dirty="0" smtClean="0"/>
              <a:t>Surface.</a:t>
            </a:r>
          </a:p>
          <a:p>
            <a:r>
              <a:rPr lang="en-US" altLang="ko-KR" dirty="0" smtClean="0"/>
              <a:t>In the Option, we can set value of parameters which create Barnes Surface xml </a:t>
            </a:r>
            <a:r>
              <a:rPr lang="en-US" altLang="ko-KR" baseline="0" dirty="0" smtClean="0"/>
              <a:t> </a:t>
            </a:r>
            <a:r>
              <a:rPr lang="en-US" altLang="ko-KR" baseline="0" dirty="0" smtClean="0"/>
              <a:t>to sent to </a:t>
            </a:r>
            <a:r>
              <a:rPr lang="en-US" altLang="ko-KR" baseline="0" dirty="0" err="1" smtClean="0"/>
              <a:t>Geoserver</a:t>
            </a:r>
            <a:r>
              <a:rPr lang="en-US" altLang="ko-KR" baseline="0" dirty="0" smtClean="0"/>
              <a:t>.</a:t>
            </a:r>
            <a:endParaRPr lang="en-US" altLang="ko-KR" baseline="0" dirty="0"/>
          </a:p>
          <a:p>
            <a:r>
              <a:rPr lang="en-US" altLang="ko-KR" baseline="0" dirty="0" smtClean="0"/>
              <a:t>And </a:t>
            </a:r>
            <a:r>
              <a:rPr lang="en-US" altLang="ko-KR" baseline="0" dirty="0" err="1" smtClean="0"/>
              <a:t>getBarnesSurfacWPS</a:t>
            </a:r>
            <a:r>
              <a:rPr lang="en-US" altLang="ko-KR" baseline="0" dirty="0" smtClean="0"/>
              <a:t> Function generate xml.</a:t>
            </a:r>
          </a:p>
          <a:p>
            <a:r>
              <a:rPr lang="en-US" altLang="ko-KR" baseline="0" dirty="0" smtClean="0"/>
              <a:t>And apply SLD(Style Layer Descriptor) to Barnes Surface xml using </a:t>
            </a:r>
            <a:r>
              <a:rPr lang="en-US" altLang="ko-KR" baseline="0" dirty="0" err="1" smtClean="0"/>
              <a:t>Geoserver</a:t>
            </a:r>
            <a:r>
              <a:rPr lang="en-US" altLang="ko-KR" baseline="0" dirty="0" smtClean="0"/>
              <a:t> Process Chaining.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-----------------------------------------------------------------------------</a:t>
            </a:r>
          </a:p>
          <a:p>
            <a:endParaRPr lang="en-US" altLang="ko-KR" baseline="0" dirty="0" smtClean="0"/>
          </a:p>
          <a:p>
            <a:r>
              <a:rPr lang="ko-KR" altLang="en-US" dirty="0" smtClean="0"/>
              <a:t>다음은 </a:t>
            </a:r>
            <a:r>
              <a:rPr lang="en-US" altLang="ko-KR" dirty="0" smtClean="0"/>
              <a:t>Barnes Surface</a:t>
            </a:r>
            <a:r>
              <a:rPr lang="ko-KR" altLang="en-US" dirty="0" smtClean="0"/>
              <a:t>를 구현하기 위한 실제 개발내용입니다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Option</a:t>
            </a:r>
            <a:r>
              <a:rPr lang="ko-KR" altLang="en-US" dirty="0" smtClean="0"/>
              <a:t>에는 </a:t>
            </a:r>
            <a:r>
              <a:rPr lang="en-US" altLang="ko-KR" dirty="0" err="1" smtClean="0"/>
              <a:t>GeoServer</a:t>
            </a:r>
            <a:r>
              <a:rPr lang="ko-KR" altLang="en-US" dirty="0" smtClean="0"/>
              <a:t>에 보낼 </a:t>
            </a:r>
            <a:r>
              <a:rPr lang="en-US" altLang="ko-KR" dirty="0" smtClean="0"/>
              <a:t>Barnes Surface xml</a:t>
            </a:r>
            <a:r>
              <a:rPr lang="ko-KR" altLang="en-US" dirty="0" smtClean="0"/>
              <a:t>를 만들 </a:t>
            </a:r>
            <a:r>
              <a:rPr lang="en-US" altLang="ko-KR" dirty="0" smtClean="0"/>
              <a:t>parameter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값들을 저장하고</a:t>
            </a:r>
            <a:endParaRPr lang="en-US" altLang="ko-KR" baseline="0" dirty="0" smtClean="0"/>
          </a:p>
          <a:p>
            <a:r>
              <a:rPr lang="en-US" altLang="ko-KR" baseline="0" dirty="0" err="1" smtClean="0"/>
              <a:t>getBarnesSurfaceWPS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함수에서 </a:t>
            </a:r>
            <a:r>
              <a:rPr lang="en-US" altLang="ko-KR" baseline="0" dirty="0" smtClean="0"/>
              <a:t>xml</a:t>
            </a:r>
            <a:r>
              <a:rPr lang="ko-KR" altLang="en-US" baseline="0" dirty="0" smtClean="0"/>
              <a:t>를 작성합니다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이렇게 나온 </a:t>
            </a:r>
            <a:r>
              <a:rPr lang="en-US" altLang="ko-KR" baseline="0" dirty="0" smtClean="0"/>
              <a:t>Barnes Surface xml</a:t>
            </a:r>
            <a:r>
              <a:rPr lang="ko-KR" altLang="en-US" baseline="0" dirty="0" smtClean="0"/>
              <a:t>을 </a:t>
            </a:r>
            <a:r>
              <a:rPr lang="en-US" altLang="ko-KR" baseline="0" dirty="0" err="1" smtClean="0"/>
              <a:t>GeoServer</a:t>
            </a:r>
            <a:r>
              <a:rPr lang="en-US" altLang="ko-KR" baseline="0" dirty="0" smtClean="0"/>
              <a:t> Process Chaining </a:t>
            </a:r>
            <a:r>
              <a:rPr lang="ko-KR" altLang="en-US" baseline="0" dirty="0" smtClean="0"/>
              <a:t>기능을 이용하여 </a:t>
            </a:r>
            <a:r>
              <a:rPr lang="en-US" altLang="ko-KR" baseline="0" dirty="0" smtClean="0"/>
              <a:t>SLD(</a:t>
            </a:r>
            <a:r>
              <a:rPr lang="en-US" altLang="ko-KR" baseline="0" dirty="0" err="1" smtClean="0"/>
              <a:t>Sytle</a:t>
            </a:r>
            <a:r>
              <a:rPr lang="en-US" altLang="ko-KR" baseline="0" dirty="0" smtClean="0"/>
              <a:t> Layer </a:t>
            </a:r>
            <a:r>
              <a:rPr lang="en-US" altLang="ko-KR" baseline="0" dirty="0" err="1" smtClean="0"/>
              <a:t>Describtor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을 적용합니다</a:t>
            </a:r>
            <a:r>
              <a:rPr lang="en-US" altLang="ko-KR" baseline="0" dirty="0" smtClean="0"/>
              <a:t>.</a:t>
            </a:r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B64855-A6CE-B943-8FEC-1FFE2BF27997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3857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ChangeArrowheads="1"/>
          </p:cNvSpPr>
          <p:nvPr userDrawn="1"/>
        </p:nvSpPr>
        <p:spPr bwMode="auto">
          <a:xfrm>
            <a:off x="0" y="836613"/>
            <a:ext cx="9906000" cy="88900"/>
          </a:xfrm>
          <a:prstGeom prst="rect">
            <a:avLst/>
          </a:prstGeom>
          <a:gradFill rotWithShape="1">
            <a:gsLst>
              <a:gs pos="0">
                <a:srgbClr val="5F5F5F"/>
              </a:gs>
              <a:gs pos="100000">
                <a:srgbClr val="FFFFFF">
                  <a:alpha val="37000"/>
                </a:srgbClr>
              </a:gs>
            </a:gsLst>
            <a:lin ang="0" scaled="1"/>
          </a:gra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>
            <a:prstTxWarp prst="textNoShape">
              <a:avLst/>
            </a:prstTxWarp>
          </a:bodyPr>
          <a:lstStyle/>
          <a:p>
            <a:pPr latinLnBrk="0">
              <a:defRPr/>
            </a:pPr>
            <a:endParaRPr kumimoji="0" lang="ko-KR" altLang="en-US">
              <a:solidFill>
                <a:srgbClr val="000000"/>
              </a:solidFill>
              <a:latin typeface="맑은 고딕" pitchFamily="50" charset="-128"/>
              <a:ea typeface="맑은 고딕" pitchFamily="50" charset="-128"/>
              <a:cs typeface="맑은 고딕" pitchFamily="50" charset="-128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0" y="6630988"/>
            <a:ext cx="3689350" cy="16986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marL="508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fontAlgn="b">
              <a:spcBef>
                <a:spcPct val="30000"/>
              </a:spcBef>
              <a:buFont typeface="Arial" charset="0"/>
              <a:buNone/>
              <a:defRPr/>
            </a:pPr>
            <a:r>
              <a:rPr lang="ko-KR" altLang="en-US" sz="1100" baseline="0" dirty="0" smtClean="0">
                <a:solidFill>
                  <a:srgbClr val="000000"/>
                </a:solidFill>
                <a:latin typeface="Tw Cen MT" pitchFamily="34" charset="0"/>
                <a:ea typeface="맑은 고딕"/>
                <a:cs typeface="맑은 고딕"/>
              </a:rPr>
              <a:t>출처 </a:t>
            </a:r>
            <a:r>
              <a:rPr lang="en-US" altLang="ko-KR" sz="1100" baseline="0" dirty="0" smtClean="0">
                <a:solidFill>
                  <a:srgbClr val="000000"/>
                </a:solidFill>
                <a:latin typeface="Tw Cen MT" pitchFamily="34" charset="0"/>
                <a:ea typeface="맑은 고딕"/>
                <a:cs typeface="맑은 고딕"/>
              </a:rPr>
              <a:t>: </a:t>
            </a:r>
            <a:r>
              <a:rPr lang="ko-KR" altLang="en-US" sz="1100" baseline="0" dirty="0" smtClean="0">
                <a:solidFill>
                  <a:srgbClr val="000000"/>
                </a:solidFill>
                <a:latin typeface="Tw Cen MT" pitchFamily="34" charset="0"/>
                <a:ea typeface="맑은 고딕"/>
                <a:cs typeface="맑은 고딕"/>
              </a:rPr>
              <a:t>공간정보 거점대학 오픈 소스 </a:t>
            </a:r>
            <a:r>
              <a:rPr lang="en-US" altLang="ko-KR" sz="1100" baseline="0" dirty="0" smtClean="0">
                <a:solidFill>
                  <a:srgbClr val="000000"/>
                </a:solidFill>
                <a:latin typeface="Tw Cen MT" pitchFamily="34" charset="0"/>
                <a:ea typeface="맑은 고딕"/>
                <a:cs typeface="맑은 고딕"/>
              </a:rPr>
              <a:t>GIS</a:t>
            </a:r>
            <a:r>
              <a:rPr lang="ko-KR" altLang="en-US" sz="1100" baseline="0" dirty="0" smtClean="0">
                <a:solidFill>
                  <a:srgbClr val="000000"/>
                </a:solidFill>
                <a:latin typeface="Tw Cen MT" pitchFamily="34" charset="0"/>
                <a:ea typeface="맑은 고딕"/>
                <a:cs typeface="맑은 고딕"/>
              </a:rPr>
              <a:t> 과정  </a:t>
            </a:r>
            <a:endParaRPr lang="en-US" sz="1100" dirty="0" smtClean="0">
              <a:solidFill>
                <a:srgbClr val="000000"/>
              </a:solidFill>
              <a:latin typeface="Tw Cen MT" pitchFamily="34" charset="0"/>
              <a:ea typeface="맑은 고딕"/>
              <a:cs typeface="맑은 고딕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105128" y="6629400"/>
            <a:ext cx="3724672" cy="1692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 marL="508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r" fontAlgn="b">
              <a:spcBef>
                <a:spcPct val="30000"/>
              </a:spcBef>
              <a:buFont typeface="Arial" charset="0"/>
              <a:buNone/>
              <a:defRPr/>
            </a:pPr>
            <a:r>
              <a:rPr lang="ko-KR" altLang="en-US" sz="1100" dirty="0" smtClean="0">
                <a:solidFill>
                  <a:srgbClr val="000000"/>
                </a:solidFill>
                <a:latin typeface="Tw Cen MT" pitchFamily="34" charset="0"/>
                <a:ea typeface="맑은 고딕"/>
                <a:cs typeface="맑은 고딕"/>
              </a:rPr>
              <a:t>윤정환</a:t>
            </a:r>
            <a:r>
              <a:rPr lang="en-US" altLang="ko-KR" sz="1100" dirty="0" smtClean="0">
                <a:solidFill>
                  <a:srgbClr val="000000"/>
                </a:solidFill>
                <a:latin typeface="Tw Cen MT" pitchFamily="34" charset="0"/>
                <a:ea typeface="맑은 고딕"/>
                <a:cs typeface="맑은 고딕"/>
              </a:rPr>
              <a:t>(lenablue12@gmail.com)</a:t>
            </a:r>
            <a:endParaRPr lang="en-US" sz="1100" dirty="0" smtClean="0">
              <a:solidFill>
                <a:srgbClr val="000000"/>
              </a:solidFill>
              <a:latin typeface="Tw Cen MT" pitchFamily="34" charset="0"/>
              <a:ea typeface="맑은 고딕"/>
              <a:cs typeface="맑은 고딕"/>
            </a:endParaRPr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4089400" y="6621463"/>
            <a:ext cx="2311400" cy="1889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latin typeface="Tw Cen MT" charset="0"/>
                <a:ea typeface="맑은 고딕"/>
                <a:cs typeface="맑은 고딕"/>
              </a:defRPr>
            </a:lvl1pPr>
          </a:lstStyle>
          <a:p>
            <a:pPr>
              <a:defRPr/>
            </a:pPr>
            <a:fld id="{2EA72EDF-3DF3-D54A-B87D-E1CF9DCD2A18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7"/>
          <p:cNvSpPr>
            <a:spLocks noChangeArrowheads="1"/>
          </p:cNvSpPr>
          <p:nvPr userDrawn="1"/>
        </p:nvSpPr>
        <p:spPr bwMode="auto">
          <a:xfrm>
            <a:off x="0" y="836613"/>
            <a:ext cx="9906000" cy="88900"/>
          </a:xfrm>
          <a:prstGeom prst="rect">
            <a:avLst/>
          </a:prstGeom>
          <a:gradFill rotWithShape="1">
            <a:gsLst>
              <a:gs pos="0">
                <a:srgbClr val="4F81BD"/>
              </a:gs>
              <a:gs pos="100000">
                <a:srgbClr val="FFFFFF">
                  <a:alpha val="37000"/>
                </a:srgbClr>
              </a:gs>
            </a:gsLst>
            <a:lin ang="0" scaled="1"/>
          </a:gra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8"/>
              <a:ea typeface="맑은 고딕" pitchFamily="50" charset="-128"/>
              <a:cs typeface="맑은 고딕" pitchFamily="50" charset="-128"/>
            </a:endParaRPr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4089400" y="6621463"/>
            <a:ext cx="2311400" cy="1889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latin typeface="Tw Cen MT" charset="0"/>
                <a:ea typeface="맑은 고딕"/>
                <a:cs typeface="맑은 고딕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0" y="6630988"/>
            <a:ext cx="3689350" cy="16986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marL="508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fontAlgn="b">
              <a:spcBef>
                <a:spcPct val="30000"/>
              </a:spcBef>
              <a:buFont typeface="Arial" charset="0"/>
              <a:buNone/>
              <a:defRPr/>
            </a:pPr>
            <a:r>
              <a:rPr lang="en-US" altLang="ko-KR" sz="1100" baseline="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Ocean data Interpolation using Open Source GIS</a:t>
            </a:r>
            <a:endParaRPr lang="en-US" sz="1100" dirty="0" smtClean="0">
              <a:solidFill>
                <a:srgbClr val="000000"/>
              </a:solidFill>
              <a:latin typeface="Arial" panose="020B0604020202020204" pitchFamily="34" charset="0"/>
              <a:ea typeface="맑은 고딕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6105128" y="6629400"/>
            <a:ext cx="3724672" cy="1692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 marL="508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r" fontAlgn="b">
              <a:spcBef>
                <a:spcPct val="30000"/>
              </a:spcBef>
              <a:buFont typeface="Arial" charset="0"/>
              <a:buNone/>
              <a:defRPr/>
            </a:pPr>
            <a:r>
              <a:rPr lang="en-US" altLang="ko-KR" sz="1100" dirty="0" err="1" smtClean="0">
                <a:solidFill>
                  <a:srgbClr val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HoJung</a:t>
            </a:r>
            <a:r>
              <a:rPr lang="en-US" altLang="ko-KR" sz="11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-Jeon (jhj5992@gmail.com)</a:t>
            </a: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016" y="0"/>
            <a:ext cx="1385392" cy="69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51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7"/>
          <p:cNvSpPr>
            <a:spLocks noChangeArrowheads="1"/>
          </p:cNvSpPr>
          <p:nvPr userDrawn="1"/>
        </p:nvSpPr>
        <p:spPr bwMode="auto">
          <a:xfrm>
            <a:off x="0" y="836613"/>
            <a:ext cx="9906000" cy="88900"/>
          </a:xfrm>
          <a:prstGeom prst="rect">
            <a:avLst/>
          </a:prstGeom>
          <a:gradFill rotWithShape="1">
            <a:gsLst>
              <a:gs pos="0">
                <a:srgbClr val="4F81BD"/>
              </a:gs>
              <a:gs pos="100000">
                <a:srgbClr val="FFFFFF">
                  <a:alpha val="37000"/>
                </a:srgbClr>
              </a:gs>
            </a:gsLst>
            <a:lin ang="0" scaled="1"/>
          </a:gra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8"/>
              <a:ea typeface="맑은 고딕" pitchFamily="50" charset="-128"/>
              <a:cs typeface="맑은 고딕" pitchFamily="50" charset="-128"/>
            </a:endParaRPr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4089400" y="6621463"/>
            <a:ext cx="2311400" cy="1889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latin typeface="Tw Cen MT" charset="0"/>
                <a:ea typeface="맑은 고딕"/>
                <a:cs typeface="맑은 고딕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0" y="6630988"/>
            <a:ext cx="3689350" cy="16986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marL="508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fontAlgn="b">
              <a:spcBef>
                <a:spcPct val="30000"/>
              </a:spcBef>
              <a:buFont typeface="Arial" charset="0"/>
              <a:buNone/>
              <a:defRPr/>
            </a:pPr>
            <a:r>
              <a:rPr lang="en-US" altLang="ko-KR" sz="1100" baseline="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Ocean data Interpolation using Open Source GIS</a:t>
            </a:r>
            <a:endParaRPr lang="en-US" sz="1100" dirty="0" smtClean="0">
              <a:solidFill>
                <a:srgbClr val="000000"/>
              </a:solidFill>
              <a:latin typeface="Arial" panose="020B0604020202020204" pitchFamily="34" charset="0"/>
              <a:ea typeface="맑은 고딕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6105128" y="6629400"/>
            <a:ext cx="3724672" cy="1692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 marL="508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defTabSz="9398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defTabSz="9398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r" fontAlgn="b">
              <a:spcBef>
                <a:spcPct val="30000"/>
              </a:spcBef>
              <a:buFont typeface="Arial" charset="0"/>
              <a:buNone/>
              <a:defRPr/>
            </a:pPr>
            <a:r>
              <a:rPr lang="en-US" altLang="ko-KR" sz="1100" dirty="0" err="1" smtClean="0">
                <a:solidFill>
                  <a:srgbClr val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HoJung</a:t>
            </a:r>
            <a:r>
              <a:rPr lang="en-US" altLang="ko-KR" sz="11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-Jeon (jhj5992@gmail.com)</a:t>
            </a:r>
          </a:p>
        </p:txBody>
      </p:sp>
    </p:spTree>
    <p:extLst>
      <p:ext uri="{BB962C8B-B14F-4D97-AF65-F5344CB8AC3E}">
        <p14:creationId xmlns:p14="http://schemas.microsoft.com/office/powerpoint/2010/main" val="3608052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2" r:id="rId2"/>
    <p:sldLayoutId id="2147483724" r:id="rId3"/>
    <p:sldLayoutId id="2147483725" r:id="rId4"/>
  </p:sldLayoutIdLst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lang="ko-KR" altLang="en-US" sz="1600" kern="1200" dirty="0">
          <a:solidFill>
            <a:srgbClr val="000000"/>
          </a:solidFill>
          <a:latin typeface="Arial" pitchFamily="34" charset="0"/>
          <a:ea typeface="HY헤드라인M" pitchFamily="18" charset="-127"/>
          <a:cs typeface="HY헤드라인M" pitchFamily="18" charset="-128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600">
          <a:solidFill>
            <a:srgbClr val="000000"/>
          </a:solidFill>
          <a:latin typeface="Arial" charset="0"/>
          <a:ea typeface="HY헤드라인M" pitchFamily="18" charset="-127"/>
          <a:cs typeface="HY헤드라인M" pitchFamily="18" charset="-128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600">
          <a:solidFill>
            <a:srgbClr val="000000"/>
          </a:solidFill>
          <a:latin typeface="Arial" charset="0"/>
          <a:ea typeface="HY헤드라인M" pitchFamily="18" charset="-127"/>
          <a:cs typeface="HY헤드라인M" pitchFamily="18" charset="-128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600">
          <a:solidFill>
            <a:srgbClr val="000000"/>
          </a:solidFill>
          <a:latin typeface="Arial" charset="0"/>
          <a:ea typeface="HY헤드라인M" pitchFamily="18" charset="-127"/>
          <a:cs typeface="HY헤드라인M" pitchFamily="18" charset="-128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600">
          <a:solidFill>
            <a:srgbClr val="000000"/>
          </a:solidFill>
          <a:latin typeface="Arial" charset="0"/>
          <a:ea typeface="HY헤드라인M" pitchFamily="18" charset="-127"/>
          <a:cs typeface="HY헤드라인M" pitchFamily="18" charset="-128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600">
          <a:solidFill>
            <a:srgbClr val="000000"/>
          </a:solidFill>
          <a:latin typeface="Arial" charset="0"/>
          <a:ea typeface="HY헤드라인M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600">
          <a:solidFill>
            <a:srgbClr val="000000"/>
          </a:solidFill>
          <a:latin typeface="Arial" charset="0"/>
          <a:ea typeface="HY헤드라인M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600">
          <a:solidFill>
            <a:srgbClr val="000000"/>
          </a:solidFill>
          <a:latin typeface="Arial" charset="0"/>
          <a:ea typeface="HY헤드라인M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600">
          <a:solidFill>
            <a:srgbClr val="000000"/>
          </a:solidFill>
          <a:latin typeface="Arial" charset="0"/>
          <a:ea typeface="HY헤드라인M" pitchFamily="18" charset="-127"/>
        </a:defRPr>
      </a:lvl9pPr>
    </p:titleStyle>
    <p:bodyStyle>
      <a:lvl1pPr marL="165100" indent="-114300" algn="l" defTabSz="939800" rtl="0" eaLnBrk="0" fontAlgn="b" latinLnBrk="1" hangingPunct="0">
        <a:spcBef>
          <a:spcPct val="30000"/>
        </a:spcBef>
        <a:spcAft>
          <a:spcPct val="0"/>
        </a:spcAft>
        <a:buFont typeface="Wingdings" charset="2"/>
        <a:buChar char="§"/>
        <a:defRPr lang="ko-KR" altLang="en-US" sz="1400" kern="1200" dirty="0">
          <a:solidFill>
            <a:srgbClr val="000000"/>
          </a:solidFill>
          <a:latin typeface="+mn-lt"/>
          <a:ea typeface="+mn-ea"/>
          <a:cs typeface="맑은 고딕" pitchFamily="50" charset="-128"/>
        </a:defRPr>
      </a:lvl1pPr>
      <a:lvl2pPr marL="342900" indent="-152400" algn="l" defTabSz="939800" rtl="0" eaLnBrk="0" fontAlgn="b" latinLnBrk="1" hangingPunct="0">
        <a:spcBef>
          <a:spcPct val="30000"/>
        </a:spcBef>
        <a:spcAft>
          <a:spcPct val="0"/>
        </a:spcAft>
        <a:buFont typeface="Arial" charset="0"/>
        <a:buChar char="–"/>
        <a:defRPr lang="ko-KR" altLang="en-US" sz="1400" kern="1200" dirty="0">
          <a:solidFill>
            <a:srgbClr val="000000"/>
          </a:solidFill>
          <a:latin typeface="+mn-lt"/>
          <a:ea typeface="+mn-ea"/>
          <a:cs typeface="맑은 고딕" pitchFamily="50" charset="-128"/>
        </a:defRPr>
      </a:lvl2pPr>
      <a:lvl3pPr marL="533400" indent="-114300" algn="l" defTabSz="939800" rtl="0" eaLnBrk="0" fontAlgn="b" latinLnBrk="1" hangingPunct="0">
        <a:spcBef>
          <a:spcPct val="30000"/>
        </a:spcBef>
        <a:spcAft>
          <a:spcPct val="0"/>
        </a:spcAft>
        <a:buFont typeface="Arial" charset="0"/>
        <a:buChar char="•"/>
        <a:defRPr lang="ko-KR" altLang="en-US" sz="1400" kern="1200" dirty="0">
          <a:solidFill>
            <a:srgbClr val="000000"/>
          </a:solidFill>
          <a:latin typeface="+mn-lt"/>
          <a:ea typeface="+mn-ea"/>
          <a:cs typeface="맑은 고딕" pitchFamily="50" charset="-128"/>
        </a:defRPr>
      </a:lvl3pPr>
      <a:lvl4pPr marL="736600" indent="-152400" algn="l" defTabSz="939800" rtl="0" eaLnBrk="0" fontAlgn="b" latinLnBrk="1" hangingPunct="0">
        <a:spcBef>
          <a:spcPct val="30000"/>
        </a:spcBef>
        <a:spcAft>
          <a:spcPct val="0"/>
        </a:spcAft>
        <a:buFont typeface="Arial" charset="0"/>
        <a:buChar char="–"/>
        <a:defRPr lang="ko-KR" altLang="en-US" sz="1400" kern="1200" dirty="0">
          <a:solidFill>
            <a:srgbClr val="000000"/>
          </a:solidFill>
          <a:latin typeface="+mn-lt"/>
          <a:ea typeface="+mn-ea"/>
          <a:cs typeface="맑은 고딕" pitchFamily="50" charset="-128"/>
        </a:defRPr>
      </a:lvl4pPr>
      <a:lvl5pPr marL="901700" indent="-127000" algn="l" defTabSz="939800" rtl="0" eaLnBrk="0" fontAlgn="b" latinLnBrk="1" hangingPunct="0">
        <a:spcBef>
          <a:spcPct val="30000"/>
        </a:spcBef>
        <a:spcAft>
          <a:spcPct val="0"/>
        </a:spcAft>
        <a:buFont typeface="Arial" charset="0"/>
        <a:buChar char="»"/>
        <a:defRPr lang="ko-KR" altLang="en-US" sz="1400" kern="1200" dirty="0">
          <a:solidFill>
            <a:srgbClr val="000000"/>
          </a:solidFill>
          <a:latin typeface="+mn-lt"/>
          <a:ea typeface="+mn-ea"/>
          <a:cs typeface="맑은 고딕" pitchFamily="50" charset="-128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png"/><Relationship Id="rId4" Type="http://schemas.openxmlformats.org/officeDocument/2006/relationships/hyperlink" Target="62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272480" y="4800600"/>
            <a:ext cx="9404921" cy="1566583"/>
          </a:xfrm>
          <a:prstGeom prst="rect">
            <a:avLst/>
          </a:prstGeom>
          <a:solidFill>
            <a:schemeClr val="bg1">
              <a:alpha val="3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spAutoFit/>
          </a:bodyPr>
          <a:lstStyle/>
          <a:p>
            <a:pPr marL="50800" algn="r" defTabSz="939800" eaLnBrk="0" fontAlgn="b" hangingPunct="0">
              <a:spcBef>
                <a:spcPct val="30000"/>
              </a:spcBef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September 16,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  <a:p>
            <a:pPr marL="50800" algn="r" defTabSz="939800" eaLnBrk="0" fontAlgn="b" hangingPunct="0">
              <a:spcBef>
                <a:spcPct val="30000"/>
              </a:spcBef>
            </a:pPr>
            <a:r>
              <a:rPr lang="en-US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EnGIS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(www.en-gis.com)</a:t>
            </a:r>
          </a:p>
          <a:p>
            <a:pPr marL="50800" algn="r" defTabSz="939800" eaLnBrk="0" fontAlgn="b" hangingPunct="0">
              <a:spcBef>
                <a:spcPct val="30000"/>
              </a:spcBef>
            </a:pPr>
            <a:r>
              <a:rPr lang="en-US" altLang="ko-KR" sz="16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HoJung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-Jeon(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jhj5992@gmail.com)</a:t>
            </a:r>
            <a:endParaRPr lang="en-US" altLang="ko-KR" sz="1600" b="1" dirty="0" smtClean="0">
              <a:solidFill>
                <a:srgbClr val="0070C0"/>
              </a:solidFill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  <a:p>
            <a:pPr marL="50800" algn="r" defTabSz="939800" eaLnBrk="0" fontAlgn="b" hangingPunct="0">
              <a:spcBef>
                <a:spcPct val="30000"/>
              </a:spcBef>
            </a:pPr>
            <a:r>
              <a:rPr lang="en-US" altLang="ko-KR" sz="1600" dirty="0" err="1" smtClean="0">
                <a:solidFill>
                  <a:srgbClr val="00000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JungHwan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-Yun(lenablue12@gmail.com)</a:t>
            </a:r>
          </a:p>
          <a:p>
            <a:pPr marL="50800" algn="r" defTabSz="939800" eaLnBrk="0" fontAlgn="b" hangingPunct="0">
              <a:spcBef>
                <a:spcPct val="30000"/>
              </a:spcBef>
            </a:pPr>
            <a:r>
              <a:rPr lang="en-US" sz="1600" dirty="0" err="1" smtClean="0">
                <a:solidFill>
                  <a:srgbClr val="00000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YunSu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-Lee(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dldbstnsla@gmail.com)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872348"/>
            <a:ext cx="9906000" cy="105259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prstTxWarp prst="textNoShape">
              <a:avLst/>
            </a:prstTxWarp>
            <a:spAutoFit/>
          </a:bodyPr>
          <a:lstStyle/>
          <a:p>
            <a:pPr marL="50800" algn="ctr" defTabSz="939800" eaLnBrk="0" fontAlgn="b" hangingPunct="0">
              <a:spcBef>
                <a:spcPct val="30000"/>
              </a:spcBef>
            </a:pPr>
            <a:r>
              <a:rPr lang="en-US" altLang="ko-KR" sz="3200" dirty="0">
                <a:latin typeface="Arial" panose="020B0604020202020204" pitchFamily="34" charset="0"/>
                <a:cs typeface="Arial" panose="020B0604020202020204" pitchFamily="34" charset="0"/>
              </a:rPr>
              <a:t>Ocean data Interpolation using </a:t>
            </a:r>
            <a:r>
              <a:rPr lang="en-US" altLang="ko-K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Source </a:t>
            </a:r>
            <a:r>
              <a:rPr lang="en-US" altLang="ko-KR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GIS</a:t>
            </a:r>
          </a:p>
          <a:p>
            <a:pPr marL="50800" algn="ctr" defTabSz="939800" eaLnBrk="0" fontAlgn="b" hangingPunct="0">
              <a:spcBef>
                <a:spcPct val="30000"/>
              </a:spcBef>
            </a:pPr>
            <a:r>
              <a:rPr lang="en-US" sz="2800" dirty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- Interpolation development with </a:t>
            </a:r>
            <a:r>
              <a:rPr lang="en-US" sz="2800" dirty="0" err="1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GeoServer</a:t>
            </a:r>
            <a:r>
              <a:rPr lang="en-US" sz="2800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 WPS -</a:t>
            </a:r>
            <a:endParaRPr lang="en-US" dirty="0" smtClean="0">
              <a:latin typeface="Arial" panose="020B0604020202020204" pitchFamily="34" charset="0"/>
              <a:ea typeface="맑은 고딕"/>
              <a:cs typeface="Arial" panose="020B0604020202020204" pitchFamily="34" charset="0"/>
            </a:endParaRPr>
          </a:p>
        </p:txBody>
      </p:sp>
      <p:pic>
        <p:nvPicPr>
          <p:cNvPr id="8" name="Picture 7" descr="qgis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368" y="588817"/>
            <a:ext cx="884464" cy="990600"/>
          </a:xfrm>
          <a:prstGeom prst="rect">
            <a:avLst/>
          </a:prstGeom>
        </p:spPr>
      </p:pic>
      <p:pic>
        <p:nvPicPr>
          <p:cNvPr id="9" name="Picture 8" descr="geoserver-logo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72860" y="0"/>
            <a:ext cx="2120900" cy="672920"/>
          </a:xfrm>
          <a:prstGeom prst="rect">
            <a:avLst/>
          </a:prstGeom>
        </p:spPr>
      </p:pic>
      <p:pic>
        <p:nvPicPr>
          <p:cNvPr id="10" name="Picture 9" descr="스크린샷 2010-11-23 오후 2.14.4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72860" y="663827"/>
            <a:ext cx="914400" cy="922421"/>
          </a:xfrm>
          <a:prstGeom prst="rect">
            <a:avLst/>
          </a:prstGeom>
        </p:spPr>
      </p:pic>
      <p:pic>
        <p:nvPicPr>
          <p:cNvPr id="15" name="Picture 14" descr="openlayers_log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05128" y="204660"/>
            <a:ext cx="1549400" cy="294386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73424" cy="83671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0" y="5863127"/>
            <a:ext cx="1909408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54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2. </a:t>
            </a: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Development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development 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76" y="1484783"/>
            <a:ext cx="8852635" cy="46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94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2. </a:t>
            </a: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Development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development 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28" y="1484784"/>
            <a:ext cx="8793932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132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2. </a:t>
            </a: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Development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development 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64" y="1412776"/>
            <a:ext cx="8410118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979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2. </a:t>
            </a: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Development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development 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74" y="1412776"/>
            <a:ext cx="7474039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51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3. Development Results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Visualization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5849178" cy="4400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634894"/>
              </p:ext>
            </p:extLst>
          </p:nvPr>
        </p:nvGraphicFramePr>
        <p:xfrm>
          <a:off x="6228184" y="1532092"/>
          <a:ext cx="2630095" cy="39851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83670"/>
                <a:gridCol w="846425"/>
              </a:tblGrid>
              <a:tr h="2846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Parameter</a:t>
                      </a:r>
                      <a:endParaRPr lang="ko-KR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Value</a:t>
                      </a:r>
                      <a:endParaRPr lang="ko-KR" altLang="en-US" sz="1100" dirty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smtClean="0">
                          <a:effectLst/>
                        </a:rPr>
                        <a:t>valueAttr</a:t>
                      </a:r>
                      <a:endParaRPr lang="ko-KR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mtClean="0"/>
                        <a:t>obs_value</a:t>
                      </a:r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smtClean="0">
                          <a:effectLst/>
                        </a:rPr>
                        <a:t>dataLimit</a:t>
                      </a:r>
                      <a:endParaRPr lang="ko-KR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smtClean="0">
                          <a:effectLst/>
                        </a:rPr>
                        <a:t>scale</a:t>
                      </a:r>
                      <a:endParaRPr lang="ko-KR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mtClean="0"/>
                        <a:t>1</a:t>
                      </a:r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smtClean="0">
                          <a:effectLst/>
                        </a:rPr>
                        <a:t>convergence</a:t>
                      </a:r>
                      <a:endParaRPr lang="ko-KR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mtClean="0"/>
                        <a:t>0.3</a:t>
                      </a:r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smtClean="0">
                          <a:effectLst/>
                        </a:rPr>
                        <a:t>passes</a:t>
                      </a:r>
                      <a:endParaRPr lang="ko-KR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mtClean="0"/>
                        <a:t>2</a:t>
                      </a:r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smtClean="0">
                          <a:effectLst/>
                        </a:rPr>
                        <a:t>minObservations</a:t>
                      </a:r>
                      <a:endParaRPr lang="ko-KR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mtClean="0"/>
                        <a:t>1</a:t>
                      </a:r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smtClean="0">
                          <a:effectLst/>
                        </a:rPr>
                        <a:t>maxObservationDistance</a:t>
                      </a:r>
                      <a:endParaRPr lang="ko-KR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mtClean="0"/>
                        <a:t>2</a:t>
                      </a:r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smtClean="0">
                          <a:effectLst/>
                        </a:rPr>
                        <a:t>noDataValue</a:t>
                      </a:r>
                      <a:endParaRPr lang="ko-KR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mtClean="0"/>
                        <a:t>-999</a:t>
                      </a:r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smtClean="0">
                          <a:effectLst/>
                        </a:rPr>
                        <a:t>pixelsPerCell</a:t>
                      </a:r>
                      <a:endParaRPr lang="ko-KR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mtClean="0"/>
                        <a:t>10</a:t>
                      </a:r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smtClean="0">
                          <a:effectLst/>
                        </a:rPr>
                        <a:t>queryBuffer</a:t>
                      </a:r>
                      <a:endParaRPr lang="ko-KR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mtClean="0"/>
                        <a:t>5</a:t>
                      </a:r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dirty="0" err="1" smtClean="0">
                          <a:effectLst/>
                        </a:rPr>
                        <a:t>outputBBOX</a:t>
                      </a:r>
                      <a:endParaRPr lang="ko-KR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dirty="0" err="1" smtClean="0">
                          <a:effectLst/>
                        </a:rPr>
                        <a:t>outputWidth</a:t>
                      </a:r>
                      <a:endParaRPr lang="ko-KR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/>
                    </a:p>
                  </a:txBody>
                  <a:tcPr/>
                </a:tc>
              </a:tr>
              <a:tr h="2846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kern="1200" dirty="0" err="1" smtClean="0">
                          <a:effectLst/>
                        </a:rPr>
                        <a:t>outputHeight</a:t>
                      </a:r>
                      <a:endParaRPr lang="ko-KR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15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3. Development Results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Web-GIS-based Ocean Information System</a:t>
            </a:r>
          </a:p>
        </p:txBody>
      </p:sp>
      <p:pic>
        <p:nvPicPr>
          <p:cNvPr id="10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6" y="1401762"/>
            <a:ext cx="7602585" cy="498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768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3. Development Results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Web-GIS-based Ocean Information System</a:t>
            </a:r>
          </a:p>
        </p:txBody>
      </p:sp>
      <p:pic>
        <p:nvPicPr>
          <p:cNvPr id="6" name="Picture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" y="1773238"/>
            <a:ext cx="5527675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319"/>
          <p:cNvSpPr>
            <a:spLocks noChangeArrowheads="1"/>
          </p:cNvSpPr>
          <p:nvPr/>
        </p:nvSpPr>
        <p:spPr bwMode="auto">
          <a:xfrm>
            <a:off x="6105128" y="1773238"/>
            <a:ext cx="3216589" cy="648072"/>
          </a:xfrm>
          <a:prstGeom prst="roundRect">
            <a:avLst>
              <a:gd name="adj" fmla="val 2644"/>
            </a:avLst>
          </a:prstGeom>
          <a:noFill/>
          <a:ln w="25400" algn="ctr">
            <a:noFill/>
            <a:round/>
            <a:headEnd/>
            <a:tailEnd/>
          </a:ln>
        </p:spPr>
        <p:txBody>
          <a:bodyPr lIns="72000" tIns="0" rIns="0" bIns="180000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HY헤드라인M" pitchFamily="18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HY헤드라인M" pitchFamily="18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HY헤드라인M" pitchFamily="18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HY헤드라인M" pitchFamily="18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HY헤드라인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400" kern="1200">
                <a:solidFill>
                  <a:schemeClr val="tx1"/>
                </a:solidFill>
                <a:latin typeface="HY헤드라인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400" kern="1200">
                <a:solidFill>
                  <a:schemeClr val="tx1"/>
                </a:solidFill>
                <a:latin typeface="HY헤드라인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400" kern="1200">
                <a:solidFill>
                  <a:schemeClr val="tx1"/>
                </a:solidFill>
                <a:latin typeface="HY헤드라인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400" kern="1200">
                <a:solidFill>
                  <a:schemeClr val="tx1"/>
                </a:solidFill>
                <a:latin typeface="HY헤드라인M" pitchFamily="18" charset="-127"/>
                <a:ea typeface="굴림" pitchFamily="50" charset="-127"/>
                <a:cs typeface="+mn-cs"/>
              </a:defRPr>
            </a:lvl9pPr>
          </a:lstStyle>
          <a:p>
            <a:pPr marL="228600" indent="-228600" eaLnBrk="1" latinLnBrk="0" hangingPunct="1">
              <a:spcAft>
                <a:spcPct val="30000"/>
              </a:spcAft>
              <a:buClr>
                <a:srgbClr val="4D4D4D"/>
              </a:buClr>
              <a:buFont typeface="+mj-lt"/>
              <a:buAutoNum type="arabicPeriod"/>
              <a:defRPr/>
            </a:pPr>
            <a:r>
              <a:rPr lang="en-US" altLang="ko-KR" sz="1050" dirty="0" smtClean="0">
                <a:latin typeface="Arial" panose="020B0604020202020204" pitchFamily="34" charset="0"/>
                <a:ea typeface="나눔고딕 Bold" pitchFamily="50" charset="-127"/>
                <a:cs typeface="Arial" panose="020B0604020202020204" pitchFamily="34" charset="0"/>
              </a:rPr>
              <a:t>GIS Toolbar</a:t>
            </a:r>
          </a:p>
          <a:p>
            <a:pPr marL="685800" lvl="1" indent="-228600" latinLnBrk="0">
              <a:spcAft>
                <a:spcPct val="30000"/>
              </a:spcAft>
              <a:buClr>
                <a:srgbClr val="4D4D4D"/>
              </a:buClr>
              <a:buFont typeface="+mj-ea"/>
              <a:buAutoNum type="circleNumDbPlain"/>
              <a:defRPr/>
            </a:pPr>
            <a:r>
              <a:rPr lang="en-US" altLang="ko-KR" sz="1050" dirty="0" smtClean="0">
                <a:latin typeface="Arial" panose="020B0604020202020204" pitchFamily="34" charset="0"/>
                <a:ea typeface="나눔고딕 Bold" pitchFamily="50" charset="-127"/>
                <a:cs typeface="Arial" panose="020B0604020202020204" pitchFamily="34" charset="0"/>
              </a:rPr>
              <a:t>Max, Min, Extent, Pre, Next, Distance, Area, Image Save, Draw, Area Select, </a:t>
            </a:r>
            <a:r>
              <a:rPr lang="en-US" altLang="ko-KR" sz="1050" dirty="0" err="1" smtClean="0">
                <a:latin typeface="Arial" panose="020B0604020202020204" pitchFamily="34" charset="0"/>
                <a:ea typeface="나눔고딕 Bold" pitchFamily="50" charset="-127"/>
                <a:cs typeface="Arial" panose="020B0604020202020204" pitchFamily="34" charset="0"/>
              </a:rPr>
              <a:t>BaseMap</a:t>
            </a:r>
            <a:r>
              <a:rPr lang="en-US" altLang="ko-KR" sz="1050" dirty="0" smtClean="0">
                <a:latin typeface="Arial" panose="020B0604020202020204" pitchFamily="34" charset="0"/>
                <a:ea typeface="나눔고딕 Bold" pitchFamily="50" charset="-127"/>
                <a:cs typeface="Arial" panose="020B0604020202020204" pitchFamily="34" charset="0"/>
              </a:rPr>
              <a:t>, Layer List, </a:t>
            </a:r>
            <a:r>
              <a:rPr lang="en-US" altLang="ko-KR" sz="1050" dirty="0" err="1" smtClean="0">
                <a:latin typeface="Arial" panose="020B0604020202020204" pitchFamily="34" charset="0"/>
                <a:ea typeface="나눔고딕 Bold" pitchFamily="50" charset="-127"/>
                <a:cs typeface="Arial" panose="020B0604020202020204" pitchFamily="34" charset="0"/>
              </a:rPr>
              <a:t>IndexMap</a:t>
            </a:r>
            <a:r>
              <a:rPr lang="en-US" altLang="ko-KR" sz="1050" dirty="0" smtClean="0">
                <a:latin typeface="Arial" panose="020B0604020202020204" pitchFamily="34" charset="0"/>
                <a:ea typeface="나눔고딕 Bold" pitchFamily="50" charset="-127"/>
                <a:cs typeface="Arial" panose="020B0604020202020204" pitchFamily="34" charset="0"/>
              </a:rPr>
              <a:t> etc.</a:t>
            </a:r>
          </a:p>
          <a:p>
            <a:pPr marL="228600" indent="-228600" eaLnBrk="1" latinLnBrk="0" hangingPunct="1">
              <a:spcAft>
                <a:spcPct val="30000"/>
              </a:spcAft>
              <a:buClr>
                <a:srgbClr val="4D4D4D"/>
              </a:buClr>
              <a:buFont typeface="+mj-lt"/>
              <a:buAutoNum type="arabicPeriod"/>
              <a:defRPr/>
            </a:pPr>
            <a:r>
              <a:rPr lang="en-US" altLang="ko-KR" sz="1050" dirty="0" smtClean="0">
                <a:latin typeface="Arial" panose="020B0604020202020204" pitchFamily="34" charset="0"/>
                <a:ea typeface="나눔고딕 Bold" pitchFamily="50" charset="-127"/>
                <a:cs typeface="Arial" panose="020B0604020202020204" pitchFamily="34" charset="0"/>
              </a:rPr>
              <a:t>Web-GIS-based Searching</a:t>
            </a:r>
          </a:p>
        </p:txBody>
      </p:sp>
    </p:spTree>
    <p:extLst>
      <p:ext uri="{BB962C8B-B14F-4D97-AF65-F5344CB8AC3E}">
        <p14:creationId xmlns:p14="http://schemas.microsoft.com/office/powerpoint/2010/main" val="3762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3. Development Results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Web-GIS-based Ocean Information System</a:t>
            </a:r>
          </a:p>
        </p:txBody>
      </p:sp>
      <p:pic>
        <p:nvPicPr>
          <p:cNvPr id="12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600" y="1773238"/>
            <a:ext cx="5527675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810" y="1385888"/>
            <a:ext cx="2998788" cy="451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759471" y="6135107"/>
            <a:ext cx="277770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1938" indent="-261938" algn="ctr" defTabSz="939800" eaLnBrk="0" fontAlgn="b" hangingPunct="0">
              <a:spcBef>
                <a:spcPct val="30000"/>
              </a:spcBef>
            </a:pPr>
            <a:r>
              <a:rPr lang="en-US" altLang="ko-KR" sz="1600" dirty="0" smtClean="0">
                <a:solidFill>
                  <a:srgbClr val="FF0000"/>
                </a:solidFill>
                <a:latin typeface="+mn-ea"/>
                <a:ea typeface="+mn-ea"/>
              </a:rPr>
              <a:t>Map Report</a:t>
            </a:r>
          </a:p>
        </p:txBody>
      </p:sp>
    </p:spTree>
    <p:extLst>
      <p:ext uri="{BB962C8B-B14F-4D97-AF65-F5344CB8AC3E}">
        <p14:creationId xmlns:p14="http://schemas.microsoft.com/office/powerpoint/2010/main" val="222428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3. Development Results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Web-GIS-based Ocean Information System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5146699"/>
            <a:ext cx="492685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1938" indent="-261938" algn="ctr" defTabSz="939800" eaLnBrk="0" fontAlgn="b" hangingPunct="0">
              <a:spcBef>
                <a:spcPct val="30000"/>
              </a:spcBef>
            </a:pPr>
            <a:r>
              <a:rPr lang="en-US" altLang="ko-KR" sz="1600" dirty="0" smtClean="0">
                <a:solidFill>
                  <a:srgbClr val="FF0000"/>
                </a:solidFill>
                <a:latin typeface="+mn-ea"/>
                <a:ea typeface="+mn-ea"/>
              </a:rPr>
              <a:t>Point, Polyline, Rectangle, Polygon Draw</a:t>
            </a:r>
          </a:p>
        </p:txBody>
      </p: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0168"/>
            <a:ext cx="4926851" cy="32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987" y="1630168"/>
            <a:ext cx="4908565" cy="328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00600" y="5119586"/>
            <a:ext cx="492685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1938" indent="-261938" algn="ctr" defTabSz="939800" eaLnBrk="0" fontAlgn="b" hangingPunct="0">
              <a:spcBef>
                <a:spcPct val="30000"/>
              </a:spcBef>
            </a:pPr>
            <a:r>
              <a:rPr lang="en-US" altLang="ko-KR" sz="1600" dirty="0" smtClean="0">
                <a:solidFill>
                  <a:srgbClr val="FF0000"/>
                </a:solidFill>
                <a:latin typeface="+mn-ea"/>
                <a:ea typeface="+mn-ea"/>
              </a:rPr>
              <a:t>Select Area</a:t>
            </a:r>
          </a:p>
        </p:txBody>
      </p:sp>
    </p:spTree>
    <p:extLst>
      <p:ext uri="{BB962C8B-B14F-4D97-AF65-F5344CB8AC3E}">
        <p14:creationId xmlns:p14="http://schemas.microsoft.com/office/powerpoint/2010/main" val="35895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3. Development Results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Web-GIS-based Ocean Information System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4926851" cy="32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5146699"/>
            <a:ext cx="492685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1938" indent="-261938" algn="ctr" defTabSz="939800" eaLnBrk="0" fontAlgn="b" hangingPunct="0">
              <a:spcBef>
                <a:spcPct val="30000"/>
              </a:spcBef>
            </a:pPr>
            <a:r>
              <a:rPr lang="en-US" altLang="ko-KR" sz="1600" dirty="0" smtClean="0">
                <a:solidFill>
                  <a:srgbClr val="FF0000"/>
                </a:solidFill>
                <a:latin typeface="+mn-ea"/>
                <a:ea typeface="+mn-ea"/>
              </a:rPr>
              <a:t>Select Base Map</a:t>
            </a: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288" y="1628800"/>
            <a:ext cx="4926851" cy="32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926851" y="5144387"/>
            <a:ext cx="492685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1938" indent="-261938" algn="ctr" defTabSz="939800" eaLnBrk="0" fontAlgn="b" hangingPunct="0">
              <a:spcBef>
                <a:spcPct val="30000"/>
              </a:spcBef>
            </a:pPr>
            <a:r>
              <a:rPr lang="en-US" altLang="ko-KR" sz="1600" dirty="0" smtClean="0">
                <a:solidFill>
                  <a:srgbClr val="FF0000"/>
                </a:solidFill>
                <a:latin typeface="+mn-ea"/>
                <a:ea typeface="+mn-ea"/>
              </a:rPr>
              <a:t>Layer </a:t>
            </a:r>
            <a:r>
              <a:rPr lang="en-US" altLang="ko-KR" sz="1600" dirty="0">
                <a:solidFill>
                  <a:srgbClr val="FF0000"/>
                </a:solidFill>
                <a:latin typeface="+mn-ea"/>
                <a:ea typeface="+mn-ea"/>
              </a:rPr>
              <a:t>On/Off, Transparency</a:t>
            </a:r>
            <a:endParaRPr lang="en-US" altLang="ko-KR" sz="16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5658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맑은 고딕" pitchFamily="50" charset="-128"/>
                <a:ea typeface="맑은 고딕" pitchFamily="50" charset="-128"/>
                <a:cs typeface="맑은 고딕" pitchFamily="50" charset="-128"/>
              </a:rPr>
              <a:t>Contents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맑은 고딕" pitchFamily="50" charset="-128"/>
              <a:ea typeface="맑은 고딕" pitchFamily="50" charset="-128"/>
              <a:cs typeface="맑은 고딕" pitchFamily="50" charset="-128"/>
            </a:endParaRPr>
          </a:p>
        </p:txBody>
      </p:sp>
      <p:sp>
        <p:nvSpPr>
          <p:cNvPr id="3" name="직사각형 20"/>
          <p:cNvSpPr/>
          <p:nvPr/>
        </p:nvSpPr>
        <p:spPr>
          <a:xfrm>
            <a:off x="632520" y="1124744"/>
            <a:ext cx="8968680" cy="5040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>
            <a:prstTxWarp prst="textNoShape">
              <a:avLst/>
            </a:prstTxWarp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600" b="1" dirty="0" err="1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EnGIS</a:t>
            </a:r>
            <a:endParaRPr lang="en-US" altLang="ko-KR" sz="1600" b="1" dirty="0" smtClean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Barnes Surface ?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Open Source Software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endParaRPr lang="en-US" altLang="ko-KR" sz="1600" b="1" dirty="0" smtClean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6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</a:t>
            </a: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Configuration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Flow Chart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Setting parameters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development Plan</a:t>
            </a:r>
            <a:endParaRPr lang="en-US" altLang="ko-KR" sz="16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Results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Visualization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6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Web-GIS-based Ocean Information </a:t>
            </a: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Plan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altLang="ko-KR" sz="16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Project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endParaRPr lang="en-US" altLang="ko-KR" sz="16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57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3. Development Results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Web-GIS-based Ocean Information System</a:t>
            </a:r>
          </a:p>
        </p:txBody>
      </p: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712" y="1673225"/>
            <a:ext cx="5527675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864768" y="5646738"/>
            <a:ext cx="492685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1938" indent="-261938" algn="ctr" defTabSz="939800" eaLnBrk="0" fontAlgn="b" hangingPunct="0">
              <a:spcBef>
                <a:spcPct val="30000"/>
              </a:spcBef>
            </a:pPr>
            <a:r>
              <a:rPr lang="en-US" altLang="ko-KR" sz="1600" dirty="0" err="1" smtClean="0">
                <a:solidFill>
                  <a:srgbClr val="FF0000"/>
                </a:solidFill>
                <a:latin typeface="+mn-ea"/>
                <a:ea typeface="+mn-ea"/>
              </a:rPr>
              <a:t>Landset</a:t>
            </a:r>
            <a:r>
              <a:rPr lang="en-US" altLang="ko-KR" sz="1600" dirty="0" smtClean="0">
                <a:solidFill>
                  <a:srgbClr val="FF0000"/>
                </a:solidFill>
                <a:latin typeface="+mn-ea"/>
                <a:ea typeface="+mn-ea"/>
              </a:rPr>
              <a:t> Data Show</a:t>
            </a:r>
          </a:p>
        </p:txBody>
      </p:sp>
    </p:spTree>
    <p:extLst>
      <p:ext uri="{BB962C8B-B14F-4D97-AF65-F5344CB8AC3E}">
        <p14:creationId xmlns:p14="http://schemas.microsoft.com/office/powerpoint/2010/main" val="59503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4. Future Plan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Plan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직사각형 20"/>
          <p:cNvSpPr/>
          <p:nvPr/>
        </p:nvSpPr>
        <p:spPr>
          <a:xfrm>
            <a:off x="152400" y="1401762"/>
            <a:ext cx="9601200" cy="5219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charset="2"/>
              <a:buChar char="q"/>
              <a:defRPr/>
            </a:pPr>
            <a:r>
              <a:rPr lang="en-US" altLang="ko-KR" sz="15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general, there was a difficulty in understanding because initially Interpolation methods are not used</a:t>
            </a:r>
            <a:r>
              <a:rPr lang="en-US" altLang="ko-KR" sz="15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q"/>
              <a:defRPr/>
            </a:pPr>
            <a:endParaRPr lang="en-US" altLang="ko-KR" sz="1500" dirty="0" smtClean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q"/>
              <a:defRPr/>
            </a:pPr>
            <a:r>
              <a:rPr lang="en-US" altLang="ko-KR" sz="15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beginning it was difficult. But trying to solve problems through research</a:t>
            </a:r>
            <a:r>
              <a:rPr lang="en-US" altLang="ko-KR" sz="15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q"/>
              <a:defRPr/>
            </a:pPr>
            <a:endParaRPr lang="en-US" altLang="ko-KR" sz="1500" dirty="0" smtClean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q"/>
              <a:defRPr/>
            </a:pPr>
            <a:r>
              <a:rPr lang="en-US" altLang="ko-KR" sz="15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is applied to only part of the </a:t>
            </a:r>
            <a:r>
              <a:rPr lang="en-US" altLang="ko-KR" sz="15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ocean </a:t>
            </a:r>
            <a:r>
              <a:rPr lang="en-US" altLang="ko-KR" sz="15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lang="en-US" altLang="ko-KR" sz="15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It </a:t>
            </a:r>
            <a:r>
              <a:rPr lang="en-US" altLang="ko-KR" sz="15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be applied using other data in the future</a:t>
            </a:r>
            <a:r>
              <a:rPr lang="en-US" altLang="ko-KR" sz="15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q"/>
              <a:defRPr/>
            </a:pPr>
            <a:endParaRPr lang="en-US" altLang="ko-KR" sz="1500" dirty="0" smtClean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13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5. Other Project (using Open Source GIS)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KOBIS(</a:t>
            </a:r>
            <a:r>
              <a:rPr lang="en-US" altLang="ko-KR" sz="1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 </a:t>
            </a:r>
            <a:r>
              <a:rPr lang="en-US" altLang="ko-KR" sz="1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iogeographic </a:t>
            </a:r>
            <a:r>
              <a:rPr lang="en-US" altLang="ko-KR" sz="1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nformation </a:t>
            </a:r>
            <a:r>
              <a:rPr lang="en-US" altLang="ko-KR" sz="1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ystem)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/>
          <a:srcRect l="12863" t="10080" r="4375" b="8240"/>
          <a:stretch/>
        </p:blipFill>
        <p:spPr>
          <a:xfrm>
            <a:off x="272480" y="1395412"/>
            <a:ext cx="6912768" cy="502706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t="7913" b="3175"/>
          <a:stretch>
            <a:fillRect/>
          </a:stretch>
        </p:blipFill>
        <p:spPr bwMode="auto">
          <a:xfrm>
            <a:off x="1396028" y="2492896"/>
            <a:ext cx="850997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198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5. Other Project (using Open Source GIS)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WESTPAC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print"/>
          <a:srcRect l="1192" t="10068" r="1192" b="6008"/>
          <a:stretch/>
        </p:blipFill>
        <p:spPr>
          <a:xfrm>
            <a:off x="344488" y="1395412"/>
            <a:ext cx="7488832" cy="504682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4" cstate="print"/>
          <a:srcRect l="662" t="9393" r="1192" b="593"/>
          <a:stretch/>
        </p:blipFill>
        <p:spPr>
          <a:xfrm>
            <a:off x="3077418" y="1753365"/>
            <a:ext cx="6646763" cy="477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69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/>
          <a:srcRect l="15744" t="11578" r="17516"/>
          <a:stretch/>
        </p:blipFill>
        <p:spPr>
          <a:xfrm>
            <a:off x="344488" y="1266482"/>
            <a:ext cx="6787853" cy="5114846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5. Other Project (using Open Source GIS)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KOCIMS(</a:t>
            </a:r>
            <a:r>
              <a:rPr lang="en-US" altLang="ko-KR" sz="1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orea </a:t>
            </a:r>
            <a:r>
              <a:rPr lang="en-US" altLang="ko-KR" sz="1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cean </a:t>
            </a:r>
            <a:r>
              <a:rPr lang="en-US" altLang="ko-KR" sz="1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arbon </a:t>
            </a:r>
            <a:r>
              <a:rPr lang="en-US" altLang="ko-KR" sz="1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nformation </a:t>
            </a:r>
            <a:r>
              <a:rPr lang="en-US" altLang="ko-KR" sz="1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anagement </a:t>
            </a:r>
            <a:r>
              <a:rPr lang="en-US" altLang="ko-KR" sz="1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ystem)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784" y="2100197"/>
            <a:ext cx="6370246" cy="3580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745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76" y="1124744"/>
            <a:ext cx="7483510" cy="324036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76" y="4599130"/>
            <a:ext cx="3024336" cy="151216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072" y="4869160"/>
            <a:ext cx="3682430" cy="97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67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grpSp>
        <p:nvGrpSpPr>
          <p:cNvPr id="3" name="그룹 45"/>
          <p:cNvGrpSpPr/>
          <p:nvPr/>
        </p:nvGrpSpPr>
        <p:grpSpPr>
          <a:xfrm>
            <a:off x="449524" y="1484784"/>
            <a:ext cx="4143436" cy="349192"/>
            <a:chOff x="404814" y="3140278"/>
            <a:chExt cx="6119812" cy="349192"/>
          </a:xfrm>
        </p:grpSpPr>
        <p:grpSp>
          <p:nvGrpSpPr>
            <p:cNvPr id="4" name="그룹 37"/>
            <p:cNvGrpSpPr/>
            <p:nvPr/>
          </p:nvGrpSpPr>
          <p:grpSpPr>
            <a:xfrm>
              <a:off x="404814" y="3165470"/>
              <a:ext cx="6119812" cy="324000"/>
              <a:chOff x="417045" y="5382184"/>
              <a:chExt cx="6624000" cy="324000"/>
            </a:xfrm>
          </p:grpSpPr>
          <p:pic>
            <p:nvPicPr>
              <p:cNvPr id="6" name="Picture 134" descr="뉴바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17045" y="5382184"/>
                <a:ext cx="6624000" cy="32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" name="Rectangle 136"/>
              <p:cNvSpPr>
                <a:spLocks noChangeArrowheads="1"/>
              </p:cNvSpPr>
              <p:nvPr/>
            </p:nvSpPr>
            <p:spPr bwMode="gray">
              <a:xfrm>
                <a:off x="818319" y="5409777"/>
                <a:ext cx="2784475" cy="215444"/>
              </a:xfrm>
              <a:prstGeom prst="rect">
                <a:avLst/>
              </a:prstGeom>
              <a:noFill/>
              <a:ln w="9525" algn="ctr">
                <a:noFill/>
                <a:prstDash val="dash"/>
                <a:miter lim="800000"/>
                <a:headEnd/>
                <a:tailEnd/>
              </a:ln>
            </p:spPr>
            <p:txBody>
              <a:bodyPr lIns="72000" tIns="0" rIns="72000" bIns="0" anchor="ctr">
                <a:spAutoFit/>
              </a:bodyPr>
              <a:lstStyle>
                <a:defPPr>
                  <a:defRPr lang="ko-KR"/>
                </a:defPPr>
                <a:lvl1pPr marL="0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7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3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1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47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34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20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07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94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en-US" altLang="ko-KR" sz="1400" b="1" dirty="0" smtClean="0">
                    <a:solidFill>
                      <a:prstClr val="black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Overview</a:t>
                </a:r>
                <a:endParaRPr kumimoji="0" lang="ko-KR" altLang="en-US" sz="1400" b="1" dirty="0">
                  <a:solidFill>
                    <a:prstClr val="black"/>
                  </a:solidFill>
                  <a:latin typeface="Verdana" panose="020B0604030504040204" pitchFamily="34" charset="0"/>
                  <a:ea typeface="다음_Regular" panose="02000603060000000000" pitchFamily="2" charset="-127"/>
                  <a:cs typeface="Verdana" panose="020B0604030504040204" pitchFamily="34" charset="0"/>
                </a:endParaRPr>
              </a:p>
            </p:txBody>
          </p:sp>
        </p:grpSp>
        <p:pic>
          <p:nvPicPr>
            <p:cNvPr id="5" name="Picture 3" descr="C:\Users\sunny\Desktop\2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5904" y="3140278"/>
              <a:ext cx="298452" cy="301202"/>
            </a:xfrm>
            <a:prstGeom prst="rect">
              <a:avLst/>
            </a:prstGeom>
            <a:noFill/>
          </p:spPr>
        </p:pic>
      </p:grpSp>
      <p:grpSp>
        <p:nvGrpSpPr>
          <p:cNvPr id="9" name="그룹 8"/>
          <p:cNvGrpSpPr/>
          <p:nvPr/>
        </p:nvGrpSpPr>
        <p:grpSpPr>
          <a:xfrm>
            <a:off x="5018884" y="2116261"/>
            <a:ext cx="4254596" cy="4337075"/>
            <a:chOff x="474892" y="1626924"/>
            <a:chExt cx="8510793" cy="4515109"/>
          </a:xfrm>
        </p:grpSpPr>
        <p:pic>
          <p:nvPicPr>
            <p:cNvPr id="10" name="Picture 206" descr="그림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42760" y="3522781"/>
              <a:ext cx="6610839" cy="1105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AutoShape 151"/>
            <p:cNvSpPr>
              <a:spLocks noChangeArrowheads="1"/>
            </p:cNvSpPr>
            <p:nvPr/>
          </p:nvSpPr>
          <p:spPr bwMode="auto">
            <a:xfrm>
              <a:off x="474892" y="4133708"/>
              <a:ext cx="8253474" cy="2008325"/>
            </a:xfrm>
            <a:prstGeom prst="roundRect">
              <a:avLst>
                <a:gd name="adj" fmla="val 5463"/>
              </a:avLst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b="1">
                <a:latin typeface="Verdana" panose="020B0604030504040204" pitchFamily="34" charset="0"/>
                <a:ea typeface="다음_Regular" panose="02000603060000000000" pitchFamily="2" charset="-127"/>
                <a:cs typeface="Verdana" panose="020B0604030504040204" pitchFamily="34" charset="0"/>
              </a:endParaRPr>
            </a:p>
          </p:txBody>
        </p:sp>
        <p:pic>
          <p:nvPicPr>
            <p:cNvPr id="12" name="Picture 145" descr="4"/>
            <p:cNvPicPr>
              <a:picLocks noChangeAspect="1" noChangeArrowheads="1"/>
            </p:cNvPicPr>
            <p:nvPr/>
          </p:nvPicPr>
          <p:blipFill>
            <a:blip r:embed="rId6" cstate="print">
              <a:lum bright="12000" contrast="-18000"/>
            </a:blip>
            <a:srcRect l="5000" t="80721" r="5000" b="5898"/>
            <a:stretch>
              <a:fillRect/>
            </a:stretch>
          </p:blipFill>
          <p:spPr bwMode="auto">
            <a:xfrm>
              <a:off x="557249" y="4268883"/>
              <a:ext cx="8171117" cy="1699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Rectangle 55"/>
            <p:cNvSpPr>
              <a:spLocks noChangeArrowheads="1"/>
            </p:cNvSpPr>
            <p:nvPr/>
          </p:nvSpPr>
          <p:spPr bwMode="auto">
            <a:xfrm>
              <a:off x="6055113" y="5066478"/>
              <a:ext cx="2021076" cy="3524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latinLnBrk="0" hangingPunct="0">
                <a:lnSpc>
                  <a:spcPct val="110000"/>
                </a:lnSpc>
              </a:pPr>
              <a:r>
                <a:rPr lang="en-US" altLang="ko-KR" sz="1000" b="1" dirty="0" smtClean="0">
                  <a:solidFill>
                    <a:schemeClr val="accent6">
                      <a:lumMod val="7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Provide the best services</a:t>
              </a:r>
              <a:endParaRPr lang="ko-KR" altLang="en-US" sz="10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다음_Regular" panose="02000603060000000000" pitchFamily="2" charset="-127"/>
                <a:cs typeface="Verdana" panose="020B0604030504040204" pitchFamily="34" charset="0"/>
              </a:endParaRPr>
            </a:p>
          </p:txBody>
        </p:sp>
        <p:sp>
          <p:nvSpPr>
            <p:cNvPr id="14" name="Rectangle 56"/>
            <p:cNvSpPr>
              <a:spLocks noChangeArrowheads="1"/>
            </p:cNvSpPr>
            <p:nvPr/>
          </p:nvSpPr>
          <p:spPr bwMode="auto">
            <a:xfrm>
              <a:off x="3386526" y="5007457"/>
              <a:ext cx="2482483" cy="5286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latinLnBrk="0" hangingPunct="0">
                <a:lnSpc>
                  <a:spcPct val="110000"/>
                </a:lnSpc>
              </a:pPr>
              <a:r>
                <a:rPr lang="en-US" altLang="ko-KR" sz="1000" b="1" dirty="0">
                  <a:solidFill>
                    <a:schemeClr val="accent6">
                      <a:lumMod val="7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Training of professional personnel </a:t>
              </a:r>
              <a:r>
                <a:rPr lang="en-US" altLang="ko-KR" sz="1000" b="1" dirty="0" smtClean="0">
                  <a:solidFill>
                    <a:schemeClr val="accent6">
                      <a:lumMod val="7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 IT</a:t>
              </a:r>
              <a:endParaRPr lang="en-US" altLang="ko-KR" sz="10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5" name="Rectangle 148"/>
            <p:cNvSpPr>
              <a:spLocks noChangeArrowheads="1"/>
            </p:cNvSpPr>
            <p:nvPr/>
          </p:nvSpPr>
          <p:spPr bwMode="auto">
            <a:xfrm>
              <a:off x="1041625" y="5043498"/>
              <a:ext cx="2323293" cy="3360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latinLnBrk="0" hangingPunct="0">
                <a:lnSpc>
                  <a:spcPct val="110000"/>
                </a:lnSpc>
              </a:pPr>
              <a:r>
                <a:rPr lang="en-US" altLang="ko-KR" sz="1000" b="1" dirty="0" smtClean="0">
                  <a:solidFill>
                    <a:schemeClr val="accent6">
                      <a:lumMod val="7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Building of</a:t>
              </a:r>
            </a:p>
            <a:p>
              <a:pPr algn="ctr" eaLnBrk="0" latinLnBrk="0" hangingPunct="0">
                <a:lnSpc>
                  <a:spcPct val="110000"/>
                </a:lnSpc>
              </a:pPr>
              <a:r>
                <a:rPr lang="en-US" altLang="ko-KR" sz="1000" b="1" dirty="0" smtClean="0">
                  <a:solidFill>
                    <a:schemeClr val="accent6">
                      <a:lumMod val="7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trust to clients</a:t>
              </a:r>
              <a:endParaRPr lang="ko-KR" altLang="en-US" sz="10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다음_Regular" panose="02000603060000000000" pitchFamily="2" charset="-127"/>
                <a:cs typeface="Verdana" panose="020B0604030504040204" pitchFamily="34" charset="0"/>
              </a:endParaRPr>
            </a:p>
          </p:txBody>
        </p:sp>
        <p:sp>
          <p:nvSpPr>
            <p:cNvPr id="16" name="AutoShape 149"/>
            <p:cNvSpPr>
              <a:spLocks noChangeArrowheads="1"/>
            </p:cNvSpPr>
            <p:nvPr/>
          </p:nvSpPr>
          <p:spPr bwMode="auto">
            <a:xfrm>
              <a:off x="635154" y="5948925"/>
              <a:ext cx="8026437" cy="1141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984 w 21600"/>
                <a:gd name="T13" fmla="*/ 2100 h 21600"/>
                <a:gd name="T14" fmla="*/ 19616 w 21600"/>
                <a:gd name="T15" fmla="*/ 195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63" y="21600"/>
                  </a:lnTo>
                  <a:lnTo>
                    <a:pt x="21237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DFEAF5"/>
                </a:gs>
                <a:gs pos="100000">
                  <a:srgbClr val="FFFFFF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b="1">
                <a:solidFill>
                  <a:srgbClr val="000000"/>
                </a:solidFill>
                <a:latin typeface="Verdana" panose="020B0604030504040204" pitchFamily="34" charset="0"/>
                <a:ea typeface="다음_Regular" panose="02000603060000000000" pitchFamily="2" charset="-127"/>
                <a:cs typeface="Verdana" panose="020B0604030504040204" pitchFamily="34" charset="0"/>
              </a:endParaRPr>
            </a:p>
          </p:txBody>
        </p:sp>
        <p:grpSp>
          <p:nvGrpSpPr>
            <p:cNvPr id="17" name="Group 221"/>
            <p:cNvGrpSpPr>
              <a:grpSpLocks/>
            </p:cNvGrpSpPr>
            <p:nvPr/>
          </p:nvGrpSpPr>
          <p:grpSpPr bwMode="auto">
            <a:xfrm>
              <a:off x="1473729" y="2062427"/>
              <a:ext cx="6087671" cy="1701108"/>
              <a:chOff x="1465" y="3217"/>
              <a:chExt cx="2339" cy="1134"/>
            </a:xfrm>
          </p:grpSpPr>
          <p:grpSp>
            <p:nvGrpSpPr>
              <p:cNvPr id="19" name="Group 462"/>
              <p:cNvGrpSpPr>
                <a:grpSpLocks/>
              </p:cNvGrpSpPr>
              <p:nvPr/>
            </p:nvGrpSpPr>
            <p:grpSpPr bwMode="auto">
              <a:xfrm flipV="1">
                <a:off x="1561" y="3217"/>
                <a:ext cx="2156" cy="1134"/>
                <a:chOff x="185" y="263"/>
                <a:chExt cx="1909" cy="738"/>
              </a:xfrm>
            </p:grpSpPr>
            <p:grpSp>
              <p:nvGrpSpPr>
                <p:cNvPr id="26" name="Group 444"/>
                <p:cNvGrpSpPr>
                  <a:grpSpLocks/>
                </p:cNvGrpSpPr>
                <p:nvPr/>
              </p:nvGrpSpPr>
              <p:grpSpPr bwMode="auto">
                <a:xfrm>
                  <a:off x="185" y="266"/>
                  <a:ext cx="757" cy="483"/>
                  <a:chOff x="288" y="2064"/>
                  <a:chExt cx="757" cy="483"/>
                </a:xfrm>
              </p:grpSpPr>
              <p:sp>
                <p:nvSpPr>
                  <p:cNvPr id="39" name="AutoShape 445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064"/>
                    <a:ext cx="757" cy="432"/>
                  </a:xfrm>
                  <a:prstGeom prst="hexagon">
                    <a:avLst>
                      <a:gd name="adj" fmla="val 43808"/>
                      <a:gd name="vf" fmla="val 115470"/>
                    </a:avLst>
                  </a:prstGeom>
                  <a:solidFill>
                    <a:srgbClr val="E8F0F8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40" name="Rectangle 446"/>
                  <p:cNvSpPr>
                    <a:spLocks noChangeArrowheads="1"/>
                  </p:cNvSpPr>
                  <p:nvPr/>
                </p:nvSpPr>
                <p:spPr bwMode="auto">
                  <a:xfrm>
                    <a:off x="477" y="2500"/>
                    <a:ext cx="380" cy="47"/>
                  </a:xfrm>
                  <a:prstGeom prst="rect">
                    <a:avLst/>
                  </a:prstGeom>
                  <a:solidFill>
                    <a:srgbClr val="B5CEE7"/>
                  </a:solidFill>
                  <a:ln w="9525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41" name="Freeform 447"/>
                  <p:cNvSpPr>
                    <a:spLocks/>
                  </p:cNvSpPr>
                  <p:nvPr/>
                </p:nvSpPr>
                <p:spPr bwMode="auto">
                  <a:xfrm>
                    <a:off x="288" y="2288"/>
                    <a:ext cx="189" cy="259"/>
                  </a:xfrm>
                  <a:custGeom>
                    <a:avLst/>
                    <a:gdLst>
                      <a:gd name="T0" fmla="*/ 0 w 189"/>
                      <a:gd name="T1" fmla="*/ 0 h 259"/>
                      <a:gd name="T2" fmla="*/ 0 w 189"/>
                      <a:gd name="T3" fmla="*/ 41 h 259"/>
                      <a:gd name="T4" fmla="*/ 189 w 189"/>
                      <a:gd name="T5" fmla="*/ 259 h 259"/>
                      <a:gd name="T6" fmla="*/ 189 w 189"/>
                      <a:gd name="T7" fmla="*/ 212 h 259"/>
                      <a:gd name="T8" fmla="*/ 0 w 189"/>
                      <a:gd name="T9" fmla="*/ 0 h 25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9"/>
                      <a:gd name="T16" fmla="*/ 0 h 259"/>
                      <a:gd name="T17" fmla="*/ 189 w 189"/>
                      <a:gd name="T18" fmla="*/ 259 h 25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9" h="259">
                        <a:moveTo>
                          <a:pt x="0" y="0"/>
                        </a:moveTo>
                        <a:lnTo>
                          <a:pt x="0" y="41"/>
                        </a:lnTo>
                        <a:lnTo>
                          <a:pt x="189" y="259"/>
                        </a:lnTo>
                        <a:lnTo>
                          <a:pt x="189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08BC6"/>
                  </a:solidFill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42" name="Freeform 448"/>
                  <p:cNvSpPr>
                    <a:spLocks/>
                  </p:cNvSpPr>
                  <p:nvPr/>
                </p:nvSpPr>
                <p:spPr bwMode="auto">
                  <a:xfrm flipH="1">
                    <a:off x="854" y="2288"/>
                    <a:ext cx="189" cy="259"/>
                  </a:xfrm>
                  <a:custGeom>
                    <a:avLst/>
                    <a:gdLst>
                      <a:gd name="T0" fmla="*/ 0 w 189"/>
                      <a:gd name="T1" fmla="*/ 0 h 259"/>
                      <a:gd name="T2" fmla="*/ 0 w 189"/>
                      <a:gd name="T3" fmla="*/ 41 h 259"/>
                      <a:gd name="T4" fmla="*/ 189 w 189"/>
                      <a:gd name="T5" fmla="*/ 259 h 259"/>
                      <a:gd name="T6" fmla="*/ 189 w 189"/>
                      <a:gd name="T7" fmla="*/ 212 h 259"/>
                      <a:gd name="T8" fmla="*/ 0 w 189"/>
                      <a:gd name="T9" fmla="*/ 0 h 25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9"/>
                      <a:gd name="T16" fmla="*/ 0 h 259"/>
                      <a:gd name="T17" fmla="*/ 189 w 189"/>
                      <a:gd name="T18" fmla="*/ 259 h 25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9" h="259">
                        <a:moveTo>
                          <a:pt x="0" y="0"/>
                        </a:moveTo>
                        <a:lnTo>
                          <a:pt x="0" y="41"/>
                        </a:lnTo>
                        <a:lnTo>
                          <a:pt x="189" y="259"/>
                        </a:lnTo>
                        <a:lnTo>
                          <a:pt x="189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0A0D0"/>
                  </a:solidFill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43" name="Freeform 449"/>
                  <p:cNvSpPr>
                    <a:spLocks/>
                  </p:cNvSpPr>
                  <p:nvPr/>
                </p:nvSpPr>
                <p:spPr bwMode="auto">
                  <a:xfrm>
                    <a:off x="328" y="2111"/>
                    <a:ext cx="685" cy="381"/>
                  </a:xfrm>
                  <a:custGeom>
                    <a:avLst/>
                    <a:gdLst>
                      <a:gd name="T0" fmla="*/ 0 w 685"/>
                      <a:gd name="T1" fmla="*/ 203 h 381"/>
                      <a:gd name="T2" fmla="*/ 169 w 685"/>
                      <a:gd name="T3" fmla="*/ 0 h 381"/>
                      <a:gd name="T4" fmla="*/ 516 w 685"/>
                      <a:gd name="T5" fmla="*/ 0 h 381"/>
                      <a:gd name="T6" fmla="*/ 685 w 685"/>
                      <a:gd name="T7" fmla="*/ 198 h 381"/>
                      <a:gd name="T8" fmla="*/ 523 w 685"/>
                      <a:gd name="T9" fmla="*/ 381 h 381"/>
                      <a:gd name="T10" fmla="*/ 148 w 685"/>
                      <a:gd name="T11" fmla="*/ 377 h 381"/>
                      <a:gd name="T12" fmla="*/ 0 w 685"/>
                      <a:gd name="T13" fmla="*/ 203 h 38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685"/>
                      <a:gd name="T22" fmla="*/ 0 h 381"/>
                      <a:gd name="T23" fmla="*/ 685 w 685"/>
                      <a:gd name="T24" fmla="*/ 381 h 38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685" h="381">
                        <a:moveTo>
                          <a:pt x="0" y="203"/>
                        </a:moveTo>
                        <a:lnTo>
                          <a:pt x="169" y="0"/>
                        </a:lnTo>
                        <a:lnTo>
                          <a:pt x="516" y="0"/>
                        </a:lnTo>
                        <a:lnTo>
                          <a:pt x="685" y="198"/>
                        </a:lnTo>
                        <a:lnTo>
                          <a:pt x="523" y="381"/>
                        </a:lnTo>
                        <a:lnTo>
                          <a:pt x="148" y="377"/>
                        </a:lnTo>
                        <a:lnTo>
                          <a:pt x="0" y="203"/>
                        </a:lnTo>
                        <a:close/>
                      </a:path>
                    </a:pathLst>
                  </a:custGeom>
                  <a:solidFill>
                    <a:srgbClr val="D2E1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</p:grpSp>
            <p:grpSp>
              <p:nvGrpSpPr>
                <p:cNvPr id="27" name="Group 450"/>
                <p:cNvGrpSpPr>
                  <a:grpSpLocks/>
                </p:cNvGrpSpPr>
                <p:nvPr/>
              </p:nvGrpSpPr>
              <p:grpSpPr bwMode="auto">
                <a:xfrm>
                  <a:off x="1337" y="263"/>
                  <a:ext cx="757" cy="483"/>
                  <a:chOff x="288" y="2064"/>
                  <a:chExt cx="757" cy="483"/>
                </a:xfrm>
              </p:grpSpPr>
              <p:sp>
                <p:nvSpPr>
                  <p:cNvPr id="34" name="AutoShape 451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064"/>
                    <a:ext cx="757" cy="432"/>
                  </a:xfrm>
                  <a:prstGeom prst="hexagon">
                    <a:avLst>
                      <a:gd name="adj" fmla="val 43808"/>
                      <a:gd name="vf" fmla="val 115470"/>
                    </a:avLst>
                  </a:prstGeom>
                  <a:solidFill>
                    <a:srgbClr val="E8F0F8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35" name="Rectangle 452"/>
                  <p:cNvSpPr>
                    <a:spLocks noChangeArrowheads="1"/>
                  </p:cNvSpPr>
                  <p:nvPr/>
                </p:nvSpPr>
                <p:spPr bwMode="auto">
                  <a:xfrm>
                    <a:off x="477" y="2500"/>
                    <a:ext cx="380" cy="47"/>
                  </a:xfrm>
                  <a:prstGeom prst="rect">
                    <a:avLst/>
                  </a:prstGeom>
                  <a:solidFill>
                    <a:srgbClr val="B5CEE7"/>
                  </a:solidFill>
                  <a:ln w="9525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36" name="Freeform 453"/>
                  <p:cNvSpPr>
                    <a:spLocks/>
                  </p:cNvSpPr>
                  <p:nvPr/>
                </p:nvSpPr>
                <p:spPr bwMode="auto">
                  <a:xfrm>
                    <a:off x="288" y="2288"/>
                    <a:ext cx="189" cy="259"/>
                  </a:xfrm>
                  <a:custGeom>
                    <a:avLst/>
                    <a:gdLst>
                      <a:gd name="T0" fmla="*/ 0 w 189"/>
                      <a:gd name="T1" fmla="*/ 0 h 259"/>
                      <a:gd name="T2" fmla="*/ 0 w 189"/>
                      <a:gd name="T3" fmla="*/ 41 h 259"/>
                      <a:gd name="T4" fmla="*/ 189 w 189"/>
                      <a:gd name="T5" fmla="*/ 259 h 259"/>
                      <a:gd name="T6" fmla="*/ 189 w 189"/>
                      <a:gd name="T7" fmla="*/ 212 h 259"/>
                      <a:gd name="T8" fmla="*/ 0 w 189"/>
                      <a:gd name="T9" fmla="*/ 0 h 25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9"/>
                      <a:gd name="T16" fmla="*/ 0 h 259"/>
                      <a:gd name="T17" fmla="*/ 189 w 189"/>
                      <a:gd name="T18" fmla="*/ 259 h 25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9" h="259">
                        <a:moveTo>
                          <a:pt x="0" y="0"/>
                        </a:moveTo>
                        <a:lnTo>
                          <a:pt x="0" y="41"/>
                        </a:lnTo>
                        <a:lnTo>
                          <a:pt x="189" y="259"/>
                        </a:lnTo>
                        <a:lnTo>
                          <a:pt x="189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08BC6"/>
                  </a:solidFill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37" name="Freeform 454"/>
                  <p:cNvSpPr>
                    <a:spLocks/>
                  </p:cNvSpPr>
                  <p:nvPr/>
                </p:nvSpPr>
                <p:spPr bwMode="auto">
                  <a:xfrm flipH="1">
                    <a:off x="854" y="2288"/>
                    <a:ext cx="189" cy="259"/>
                  </a:xfrm>
                  <a:custGeom>
                    <a:avLst/>
                    <a:gdLst>
                      <a:gd name="T0" fmla="*/ 0 w 189"/>
                      <a:gd name="T1" fmla="*/ 0 h 259"/>
                      <a:gd name="T2" fmla="*/ 0 w 189"/>
                      <a:gd name="T3" fmla="*/ 41 h 259"/>
                      <a:gd name="T4" fmla="*/ 189 w 189"/>
                      <a:gd name="T5" fmla="*/ 259 h 259"/>
                      <a:gd name="T6" fmla="*/ 189 w 189"/>
                      <a:gd name="T7" fmla="*/ 212 h 259"/>
                      <a:gd name="T8" fmla="*/ 0 w 189"/>
                      <a:gd name="T9" fmla="*/ 0 h 25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9"/>
                      <a:gd name="T16" fmla="*/ 0 h 259"/>
                      <a:gd name="T17" fmla="*/ 189 w 189"/>
                      <a:gd name="T18" fmla="*/ 259 h 25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9" h="259">
                        <a:moveTo>
                          <a:pt x="0" y="0"/>
                        </a:moveTo>
                        <a:lnTo>
                          <a:pt x="0" y="41"/>
                        </a:lnTo>
                        <a:lnTo>
                          <a:pt x="189" y="259"/>
                        </a:lnTo>
                        <a:lnTo>
                          <a:pt x="189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0A0D0"/>
                  </a:solidFill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38" name="Freeform 455"/>
                  <p:cNvSpPr>
                    <a:spLocks/>
                  </p:cNvSpPr>
                  <p:nvPr/>
                </p:nvSpPr>
                <p:spPr bwMode="auto">
                  <a:xfrm>
                    <a:off x="328" y="2111"/>
                    <a:ext cx="685" cy="381"/>
                  </a:xfrm>
                  <a:custGeom>
                    <a:avLst/>
                    <a:gdLst>
                      <a:gd name="T0" fmla="*/ 0 w 685"/>
                      <a:gd name="T1" fmla="*/ 203 h 381"/>
                      <a:gd name="T2" fmla="*/ 169 w 685"/>
                      <a:gd name="T3" fmla="*/ 0 h 381"/>
                      <a:gd name="T4" fmla="*/ 516 w 685"/>
                      <a:gd name="T5" fmla="*/ 0 h 381"/>
                      <a:gd name="T6" fmla="*/ 685 w 685"/>
                      <a:gd name="T7" fmla="*/ 198 h 381"/>
                      <a:gd name="T8" fmla="*/ 523 w 685"/>
                      <a:gd name="T9" fmla="*/ 381 h 381"/>
                      <a:gd name="T10" fmla="*/ 148 w 685"/>
                      <a:gd name="T11" fmla="*/ 377 h 381"/>
                      <a:gd name="T12" fmla="*/ 0 w 685"/>
                      <a:gd name="T13" fmla="*/ 203 h 38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685"/>
                      <a:gd name="T22" fmla="*/ 0 h 381"/>
                      <a:gd name="T23" fmla="*/ 685 w 685"/>
                      <a:gd name="T24" fmla="*/ 381 h 38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685" h="381">
                        <a:moveTo>
                          <a:pt x="0" y="203"/>
                        </a:moveTo>
                        <a:lnTo>
                          <a:pt x="169" y="0"/>
                        </a:lnTo>
                        <a:lnTo>
                          <a:pt x="516" y="0"/>
                        </a:lnTo>
                        <a:lnTo>
                          <a:pt x="685" y="198"/>
                        </a:lnTo>
                        <a:lnTo>
                          <a:pt x="523" y="381"/>
                        </a:lnTo>
                        <a:lnTo>
                          <a:pt x="148" y="377"/>
                        </a:lnTo>
                        <a:lnTo>
                          <a:pt x="0" y="203"/>
                        </a:lnTo>
                        <a:close/>
                      </a:path>
                    </a:pathLst>
                  </a:custGeom>
                  <a:solidFill>
                    <a:srgbClr val="D2E1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</p:grpSp>
            <p:grpSp>
              <p:nvGrpSpPr>
                <p:cNvPr id="28" name="Group 456"/>
                <p:cNvGrpSpPr>
                  <a:grpSpLocks/>
                </p:cNvGrpSpPr>
                <p:nvPr/>
              </p:nvGrpSpPr>
              <p:grpSpPr bwMode="auto">
                <a:xfrm>
                  <a:off x="767" y="518"/>
                  <a:ext cx="757" cy="483"/>
                  <a:chOff x="288" y="2064"/>
                  <a:chExt cx="757" cy="483"/>
                </a:xfrm>
              </p:grpSpPr>
              <p:sp>
                <p:nvSpPr>
                  <p:cNvPr id="29" name="AutoShape 457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064"/>
                    <a:ext cx="757" cy="432"/>
                  </a:xfrm>
                  <a:prstGeom prst="hexagon">
                    <a:avLst>
                      <a:gd name="adj" fmla="val 43808"/>
                      <a:gd name="vf" fmla="val 115470"/>
                    </a:avLst>
                  </a:prstGeom>
                  <a:solidFill>
                    <a:srgbClr val="E8F0F8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30" name="Rectangle 458"/>
                  <p:cNvSpPr>
                    <a:spLocks noChangeArrowheads="1"/>
                  </p:cNvSpPr>
                  <p:nvPr/>
                </p:nvSpPr>
                <p:spPr bwMode="auto">
                  <a:xfrm>
                    <a:off x="477" y="2500"/>
                    <a:ext cx="380" cy="47"/>
                  </a:xfrm>
                  <a:prstGeom prst="rect">
                    <a:avLst/>
                  </a:prstGeom>
                  <a:solidFill>
                    <a:srgbClr val="B5CEE7"/>
                  </a:solidFill>
                  <a:ln w="9525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31" name="Freeform 459"/>
                  <p:cNvSpPr>
                    <a:spLocks/>
                  </p:cNvSpPr>
                  <p:nvPr/>
                </p:nvSpPr>
                <p:spPr bwMode="auto">
                  <a:xfrm>
                    <a:off x="288" y="2288"/>
                    <a:ext cx="189" cy="259"/>
                  </a:xfrm>
                  <a:custGeom>
                    <a:avLst/>
                    <a:gdLst>
                      <a:gd name="T0" fmla="*/ 0 w 189"/>
                      <a:gd name="T1" fmla="*/ 0 h 259"/>
                      <a:gd name="T2" fmla="*/ 0 w 189"/>
                      <a:gd name="T3" fmla="*/ 41 h 259"/>
                      <a:gd name="T4" fmla="*/ 189 w 189"/>
                      <a:gd name="T5" fmla="*/ 259 h 259"/>
                      <a:gd name="T6" fmla="*/ 189 w 189"/>
                      <a:gd name="T7" fmla="*/ 212 h 259"/>
                      <a:gd name="T8" fmla="*/ 0 w 189"/>
                      <a:gd name="T9" fmla="*/ 0 h 25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9"/>
                      <a:gd name="T16" fmla="*/ 0 h 259"/>
                      <a:gd name="T17" fmla="*/ 189 w 189"/>
                      <a:gd name="T18" fmla="*/ 259 h 25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9" h="259">
                        <a:moveTo>
                          <a:pt x="0" y="0"/>
                        </a:moveTo>
                        <a:lnTo>
                          <a:pt x="0" y="41"/>
                        </a:lnTo>
                        <a:lnTo>
                          <a:pt x="189" y="259"/>
                        </a:lnTo>
                        <a:lnTo>
                          <a:pt x="189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08BC6"/>
                  </a:solidFill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32" name="Freeform 460"/>
                  <p:cNvSpPr>
                    <a:spLocks/>
                  </p:cNvSpPr>
                  <p:nvPr/>
                </p:nvSpPr>
                <p:spPr bwMode="auto">
                  <a:xfrm flipH="1">
                    <a:off x="854" y="2288"/>
                    <a:ext cx="189" cy="259"/>
                  </a:xfrm>
                  <a:custGeom>
                    <a:avLst/>
                    <a:gdLst>
                      <a:gd name="T0" fmla="*/ 0 w 189"/>
                      <a:gd name="T1" fmla="*/ 0 h 259"/>
                      <a:gd name="T2" fmla="*/ 0 w 189"/>
                      <a:gd name="T3" fmla="*/ 41 h 259"/>
                      <a:gd name="T4" fmla="*/ 189 w 189"/>
                      <a:gd name="T5" fmla="*/ 259 h 259"/>
                      <a:gd name="T6" fmla="*/ 189 w 189"/>
                      <a:gd name="T7" fmla="*/ 212 h 259"/>
                      <a:gd name="T8" fmla="*/ 0 w 189"/>
                      <a:gd name="T9" fmla="*/ 0 h 25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9"/>
                      <a:gd name="T16" fmla="*/ 0 h 259"/>
                      <a:gd name="T17" fmla="*/ 189 w 189"/>
                      <a:gd name="T18" fmla="*/ 259 h 25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9" h="259">
                        <a:moveTo>
                          <a:pt x="0" y="0"/>
                        </a:moveTo>
                        <a:lnTo>
                          <a:pt x="0" y="41"/>
                        </a:lnTo>
                        <a:lnTo>
                          <a:pt x="189" y="259"/>
                        </a:lnTo>
                        <a:lnTo>
                          <a:pt x="189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0A0D0"/>
                  </a:solidFill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  <p:sp>
                <p:nvSpPr>
                  <p:cNvPr id="33" name="Freeform 461"/>
                  <p:cNvSpPr>
                    <a:spLocks/>
                  </p:cNvSpPr>
                  <p:nvPr/>
                </p:nvSpPr>
                <p:spPr bwMode="auto">
                  <a:xfrm>
                    <a:off x="328" y="2111"/>
                    <a:ext cx="685" cy="381"/>
                  </a:xfrm>
                  <a:custGeom>
                    <a:avLst/>
                    <a:gdLst>
                      <a:gd name="T0" fmla="*/ 0 w 685"/>
                      <a:gd name="T1" fmla="*/ 203 h 381"/>
                      <a:gd name="T2" fmla="*/ 169 w 685"/>
                      <a:gd name="T3" fmla="*/ 0 h 381"/>
                      <a:gd name="T4" fmla="*/ 516 w 685"/>
                      <a:gd name="T5" fmla="*/ 0 h 381"/>
                      <a:gd name="T6" fmla="*/ 685 w 685"/>
                      <a:gd name="T7" fmla="*/ 198 h 381"/>
                      <a:gd name="T8" fmla="*/ 523 w 685"/>
                      <a:gd name="T9" fmla="*/ 381 h 381"/>
                      <a:gd name="T10" fmla="*/ 148 w 685"/>
                      <a:gd name="T11" fmla="*/ 377 h 381"/>
                      <a:gd name="T12" fmla="*/ 0 w 685"/>
                      <a:gd name="T13" fmla="*/ 203 h 38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685"/>
                      <a:gd name="T22" fmla="*/ 0 h 381"/>
                      <a:gd name="T23" fmla="*/ 685 w 685"/>
                      <a:gd name="T24" fmla="*/ 381 h 38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685" h="381">
                        <a:moveTo>
                          <a:pt x="0" y="203"/>
                        </a:moveTo>
                        <a:lnTo>
                          <a:pt x="169" y="0"/>
                        </a:lnTo>
                        <a:lnTo>
                          <a:pt x="516" y="0"/>
                        </a:lnTo>
                        <a:lnTo>
                          <a:pt x="685" y="198"/>
                        </a:lnTo>
                        <a:lnTo>
                          <a:pt x="523" y="381"/>
                        </a:lnTo>
                        <a:lnTo>
                          <a:pt x="148" y="377"/>
                        </a:lnTo>
                        <a:lnTo>
                          <a:pt x="0" y="203"/>
                        </a:lnTo>
                        <a:close/>
                      </a:path>
                    </a:pathLst>
                  </a:custGeom>
                  <a:solidFill>
                    <a:srgbClr val="D2E1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rot="10800000" wrap="none" anchor="ctr"/>
                  <a:lstStyle>
                    <a:defPPr>
                      <a:defRPr lang="ko-KR"/>
                    </a:defPPr>
                    <a:lvl1pPr marL="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1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ko-KR" altLang="en-US" sz="1100" b="1">
                      <a:solidFill>
                        <a:srgbClr val="000000"/>
                      </a:solidFill>
                      <a:latin typeface="Verdana" panose="020B0604030504040204" pitchFamily="34" charset="0"/>
                      <a:ea typeface="다음_Regular" panose="02000603060000000000" pitchFamily="2" charset="-127"/>
                      <a:cs typeface="Verdana" panose="020B0604030504040204" pitchFamily="34" charset="0"/>
                    </a:endParaRPr>
                  </a:p>
                </p:txBody>
              </p:sp>
            </p:grpSp>
          </p:grpSp>
          <p:sp>
            <p:nvSpPr>
              <p:cNvPr id="20" name="AutoShape 497"/>
              <p:cNvSpPr>
                <a:spLocks noChangeArrowheads="1"/>
              </p:cNvSpPr>
              <p:nvPr/>
            </p:nvSpPr>
            <p:spPr bwMode="auto">
              <a:xfrm>
                <a:off x="1783" y="3708"/>
                <a:ext cx="407" cy="9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397 w 21600"/>
                  <a:gd name="T13" fmla="*/ 3323 h 21600"/>
                  <a:gd name="T14" fmla="*/ 18203 w 21600"/>
                  <a:gd name="T15" fmla="*/ 182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240" y="21600"/>
                    </a:lnTo>
                    <a:lnTo>
                      <a:pt x="1836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2E1F0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b="1">
                  <a:solidFill>
                    <a:srgbClr val="000000"/>
                  </a:solidFill>
                  <a:latin typeface="Verdana" panose="020B0604030504040204" pitchFamily="34" charset="0"/>
                  <a:ea typeface="다음_Regular" panose="02000603060000000000" pitchFamily="2" charset="-127"/>
                  <a:cs typeface="Verdana" panose="020B0604030504040204" pitchFamily="34" charset="0"/>
                </a:endParaRPr>
              </a:p>
            </p:txBody>
          </p:sp>
          <p:sp>
            <p:nvSpPr>
              <p:cNvPr id="21" name="AutoShape 499"/>
              <p:cNvSpPr>
                <a:spLocks noChangeArrowheads="1"/>
              </p:cNvSpPr>
              <p:nvPr/>
            </p:nvSpPr>
            <p:spPr bwMode="auto">
              <a:xfrm>
                <a:off x="2444" y="3322"/>
                <a:ext cx="407" cy="9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397 w 21600"/>
                  <a:gd name="T13" fmla="*/ 3323 h 21600"/>
                  <a:gd name="T14" fmla="*/ 18203 w 21600"/>
                  <a:gd name="T15" fmla="*/ 182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240" y="21600"/>
                    </a:lnTo>
                    <a:lnTo>
                      <a:pt x="1836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2E1F0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b="1">
                  <a:solidFill>
                    <a:srgbClr val="000000"/>
                  </a:solidFill>
                  <a:latin typeface="Verdana" panose="020B0604030504040204" pitchFamily="34" charset="0"/>
                  <a:ea typeface="다음_Regular" panose="02000603060000000000" pitchFamily="2" charset="-127"/>
                  <a:cs typeface="Verdana" panose="020B0604030504040204" pitchFamily="34" charset="0"/>
                </a:endParaRPr>
              </a:p>
            </p:txBody>
          </p:sp>
          <p:sp>
            <p:nvSpPr>
              <p:cNvPr id="22" name="AutoShape 500"/>
              <p:cNvSpPr>
                <a:spLocks noChangeArrowheads="1"/>
              </p:cNvSpPr>
              <p:nvPr/>
            </p:nvSpPr>
            <p:spPr bwMode="auto">
              <a:xfrm>
                <a:off x="3088" y="3716"/>
                <a:ext cx="407" cy="9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397 w 21600"/>
                  <a:gd name="T13" fmla="*/ 3323 h 21600"/>
                  <a:gd name="T14" fmla="*/ 18203 w 21600"/>
                  <a:gd name="T15" fmla="*/ 182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240" y="21600"/>
                    </a:lnTo>
                    <a:lnTo>
                      <a:pt x="1836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2E1F0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b="1">
                  <a:solidFill>
                    <a:srgbClr val="000000"/>
                  </a:solidFill>
                  <a:latin typeface="Verdana" panose="020B0604030504040204" pitchFamily="34" charset="0"/>
                  <a:ea typeface="다음_Regular" panose="02000603060000000000" pitchFamily="2" charset="-127"/>
                  <a:cs typeface="Verdana" panose="020B0604030504040204" pitchFamily="34" charset="0"/>
                </a:endParaRPr>
              </a:p>
            </p:txBody>
          </p:sp>
          <p:sp>
            <p:nvSpPr>
              <p:cNvPr id="23" name="Rectangle 38"/>
              <p:cNvSpPr>
                <a:spLocks noChangeArrowheads="1"/>
              </p:cNvSpPr>
              <p:nvPr/>
            </p:nvSpPr>
            <p:spPr bwMode="auto">
              <a:xfrm>
                <a:off x="2213" y="3439"/>
                <a:ext cx="875" cy="35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latinLnBrk="0" hangingPunct="0"/>
                <a:r>
                  <a:rPr kumimoji="0" lang="en-US" altLang="ko-KR" sz="1100" b="1" dirty="0" smtClean="0">
                    <a:solidFill>
                      <a:srgbClr val="000000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Strengthening of core competencies</a:t>
                </a:r>
                <a:endParaRPr kumimoji="0" lang="ko-KR" altLang="en-US" sz="1100" b="1" dirty="0">
                  <a:solidFill>
                    <a:srgbClr val="000000"/>
                  </a:solidFill>
                  <a:latin typeface="Verdana" panose="020B0604030504040204" pitchFamily="34" charset="0"/>
                  <a:ea typeface="다음_Regular" panose="02000603060000000000" pitchFamily="2" charset="-127"/>
                  <a:cs typeface="Verdana" panose="020B0604030504040204" pitchFamily="34" charset="0"/>
                </a:endParaRPr>
              </a:p>
            </p:txBody>
          </p:sp>
          <p:sp>
            <p:nvSpPr>
              <p:cNvPr id="24" name="Rectangle 38"/>
              <p:cNvSpPr>
                <a:spLocks noChangeArrowheads="1"/>
              </p:cNvSpPr>
              <p:nvPr/>
            </p:nvSpPr>
            <p:spPr bwMode="auto">
              <a:xfrm>
                <a:off x="1465" y="3844"/>
                <a:ext cx="1043" cy="35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latinLnBrk="0" hangingPunct="0"/>
                <a:r>
                  <a:rPr kumimoji="0" lang="en-US" altLang="ko-KR" sz="1100" b="1" dirty="0" smtClean="0">
                    <a:solidFill>
                      <a:srgbClr val="000000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Support the competitiveness of clients</a:t>
                </a:r>
                <a:endParaRPr kumimoji="0" lang="ko-KR" altLang="en-US" sz="1100" b="1" dirty="0">
                  <a:solidFill>
                    <a:srgbClr val="000000"/>
                  </a:solidFill>
                  <a:latin typeface="Verdana" panose="020B0604030504040204" pitchFamily="34" charset="0"/>
                  <a:ea typeface="다음_Regular" panose="02000603060000000000" pitchFamily="2" charset="-127"/>
                  <a:cs typeface="Verdana" panose="020B0604030504040204" pitchFamily="34" charset="0"/>
                </a:endParaRPr>
              </a:p>
            </p:txBody>
          </p:sp>
          <p:sp>
            <p:nvSpPr>
              <p:cNvPr id="25" name="Rectangle 38"/>
              <p:cNvSpPr>
                <a:spLocks noChangeArrowheads="1"/>
              </p:cNvSpPr>
              <p:nvPr/>
            </p:nvSpPr>
            <p:spPr bwMode="auto">
              <a:xfrm>
                <a:off x="2786" y="3898"/>
                <a:ext cx="1018" cy="23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latinLnBrk="0" hangingPunct="0"/>
                <a:r>
                  <a:rPr kumimoji="0" lang="en-US" altLang="ko-KR" sz="1100" b="1" dirty="0" smtClean="0">
                    <a:solidFill>
                      <a:srgbClr val="000000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Change of business model</a:t>
                </a:r>
                <a:endParaRPr kumimoji="0" lang="ko-KR" altLang="en-US" sz="1100" b="1" dirty="0">
                  <a:solidFill>
                    <a:srgbClr val="000000"/>
                  </a:solidFill>
                  <a:latin typeface="Verdana" panose="020B0604030504040204" pitchFamily="34" charset="0"/>
                  <a:ea typeface="다음_Regular" panose="02000603060000000000" pitchFamily="2" charset="-127"/>
                  <a:cs typeface="Verdana" panose="020B0604030504040204" pitchFamily="34" charset="0"/>
                </a:endParaRPr>
              </a:p>
            </p:txBody>
          </p:sp>
        </p:grpSp>
        <p:sp>
          <p:nvSpPr>
            <p:cNvPr id="18" name="Text Box 130"/>
            <p:cNvSpPr txBox="1">
              <a:spLocks noChangeArrowheads="1"/>
            </p:cNvSpPr>
            <p:nvPr/>
          </p:nvSpPr>
          <p:spPr bwMode="auto">
            <a:xfrm>
              <a:off x="1110606" y="1626924"/>
              <a:ext cx="7875079" cy="384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800" b="1" dirty="0" smtClea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Solution</a:t>
              </a:r>
              <a:r>
                <a:rPr lang="ko-KR" altLang="en-US" sz="1800" b="1" dirty="0" smtClean="0">
                  <a:solidFill>
                    <a:srgbClr val="000000"/>
                  </a:solidFill>
                  <a:latin typeface="Verdana" panose="020B0604030504040204" pitchFamily="34" charset="0"/>
                  <a:ea typeface="다음_Regular" panose="02000603060000000000" pitchFamily="2" charset="-127"/>
                  <a:cs typeface="Verdana" panose="020B0604030504040204" pitchFamily="34" charset="0"/>
                </a:rPr>
                <a:t> </a:t>
              </a:r>
              <a:r>
                <a:rPr lang="en-US" altLang="ko-KR" sz="1800" b="1" dirty="0" smtClea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provider based GIS</a:t>
              </a:r>
              <a:endParaRPr lang="en-US" altLang="ko-KR" sz="1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4" name="그룹 45"/>
          <p:cNvGrpSpPr/>
          <p:nvPr/>
        </p:nvGrpSpPr>
        <p:grpSpPr>
          <a:xfrm>
            <a:off x="5202052" y="1484784"/>
            <a:ext cx="4143436" cy="349192"/>
            <a:chOff x="404814" y="3140278"/>
            <a:chExt cx="6119812" cy="349192"/>
          </a:xfrm>
        </p:grpSpPr>
        <p:grpSp>
          <p:nvGrpSpPr>
            <p:cNvPr id="45" name="그룹 37"/>
            <p:cNvGrpSpPr/>
            <p:nvPr/>
          </p:nvGrpSpPr>
          <p:grpSpPr>
            <a:xfrm>
              <a:off x="404814" y="3165470"/>
              <a:ext cx="6119812" cy="324000"/>
              <a:chOff x="417045" y="5382184"/>
              <a:chExt cx="6624000" cy="324000"/>
            </a:xfrm>
          </p:grpSpPr>
          <p:pic>
            <p:nvPicPr>
              <p:cNvPr id="47" name="Picture 134" descr="뉴바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17045" y="5382184"/>
                <a:ext cx="6624000" cy="32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8" name="Rectangle 136"/>
              <p:cNvSpPr>
                <a:spLocks noChangeArrowheads="1"/>
              </p:cNvSpPr>
              <p:nvPr/>
            </p:nvSpPr>
            <p:spPr bwMode="gray">
              <a:xfrm>
                <a:off x="818318" y="5409777"/>
                <a:ext cx="3117462" cy="215444"/>
              </a:xfrm>
              <a:prstGeom prst="rect">
                <a:avLst/>
              </a:prstGeom>
              <a:noFill/>
              <a:ln w="9525" algn="ctr">
                <a:noFill/>
                <a:prstDash val="dash"/>
                <a:miter lim="800000"/>
                <a:headEnd/>
                <a:tailEnd/>
              </a:ln>
            </p:spPr>
            <p:txBody>
              <a:bodyPr wrap="square" lIns="72000" tIns="0" rIns="72000" bIns="0" anchor="ctr">
                <a:spAutoFit/>
              </a:bodyPr>
              <a:lstStyle>
                <a:defPPr>
                  <a:defRPr lang="ko-KR"/>
                </a:defPPr>
                <a:lvl1pPr marL="0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7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3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1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47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34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20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07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94" algn="l" defTabSz="914373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en-US" altLang="ko-KR" sz="1400" b="1" dirty="0" smtClean="0">
                    <a:solidFill>
                      <a:prstClr val="black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Vision &amp; Mission</a:t>
                </a:r>
                <a:endParaRPr kumimoji="0" lang="ko-KR" altLang="en-US" sz="1400" b="1" dirty="0">
                  <a:solidFill>
                    <a:prstClr val="black"/>
                  </a:solidFill>
                  <a:latin typeface="Verdana" panose="020B0604030504040204" pitchFamily="34" charset="0"/>
                  <a:ea typeface="다음_Regular" panose="02000603060000000000" pitchFamily="2" charset="-127"/>
                  <a:cs typeface="Verdana" panose="020B0604030504040204" pitchFamily="34" charset="0"/>
                </a:endParaRPr>
              </a:p>
            </p:txBody>
          </p:sp>
        </p:grpSp>
        <p:pic>
          <p:nvPicPr>
            <p:cNvPr id="46" name="Picture 3" descr="C:\Users\sunny\Desktop\2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5904" y="3140278"/>
              <a:ext cx="298452" cy="301202"/>
            </a:xfrm>
            <a:prstGeom prst="rect">
              <a:avLst/>
            </a:prstGeom>
            <a:noFill/>
          </p:spPr>
        </p:pic>
      </p:grpSp>
      <p:sp>
        <p:nvSpPr>
          <p:cNvPr id="49" name="TextBox 48"/>
          <p:cNvSpPr txBox="1"/>
          <p:nvPr/>
        </p:nvSpPr>
        <p:spPr>
          <a:xfrm>
            <a:off x="5661679" y="4221689"/>
            <a:ext cx="2788872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ctr" defTabSz="914400" eaLnBrk="0" latinLnBrk="0" hangingPunct="0">
              <a:defRPr kumimoji="0" sz="1100" b="1">
                <a:solidFill>
                  <a:srgbClr val="000000"/>
                </a:solidFill>
                <a:latin typeface="다음_Regular" panose="02000603060000000000" pitchFamily="2" charset="-127"/>
                <a:ea typeface="다음_Regular" panose="02000603060000000000" pitchFamily="2" charset="-127"/>
              </a:defRPr>
            </a:lvl1pPr>
            <a:lvl2pPr defTabSz="914400" eaLnBrk="1" hangingPunct="1">
              <a:defRPr sz="1800">
                <a:latin typeface="+mn-lt"/>
                <a:ea typeface="+mn-ea"/>
              </a:defRPr>
            </a:lvl2pPr>
            <a:lvl3pPr defTabSz="914400" eaLnBrk="1" hangingPunct="1">
              <a:defRPr sz="1800">
                <a:latin typeface="+mn-lt"/>
                <a:ea typeface="+mn-ea"/>
              </a:defRPr>
            </a:lvl3pPr>
            <a:lvl4pPr defTabSz="914400" eaLnBrk="1" hangingPunct="1">
              <a:defRPr sz="1800">
                <a:latin typeface="+mn-lt"/>
                <a:ea typeface="+mn-ea"/>
              </a:defRPr>
            </a:lvl4pPr>
            <a:lvl5pPr defTabSz="914400" eaLnBrk="1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en-US" altLang="ko-KR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growth in </a:t>
            </a:r>
          </a:p>
          <a:p>
            <a:r>
              <a:rPr lang="en-US" altLang="ko-K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geospatial </a:t>
            </a:r>
            <a:r>
              <a:rPr lang="en-US" altLang="ko-KR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systems</a:t>
            </a:r>
          </a:p>
          <a:p>
            <a:r>
              <a:rPr lang="en-US" altLang="ko-KR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altLang="ko-K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service</a:t>
            </a:r>
            <a:r>
              <a:rPr lang="en-US" altLang="ko-KR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company</a:t>
            </a:r>
            <a:endParaRPr lang="ko-KR" altLang="en-US" dirty="0"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0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1. Introduction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53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err="1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EnGIS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그림 5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-1433544" y="4112693"/>
            <a:ext cx="4104987" cy="143673"/>
          </a:xfrm>
          <a:prstGeom prst="rect">
            <a:avLst/>
          </a:prstGeom>
        </p:spPr>
      </p:pic>
      <p:pic>
        <p:nvPicPr>
          <p:cNvPr id="54" name="그림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60028"/>
            <a:ext cx="415824" cy="369621"/>
          </a:xfrm>
          <a:prstGeom prst="rect">
            <a:avLst/>
          </a:prstGeom>
        </p:spPr>
      </p:pic>
      <p:pic>
        <p:nvPicPr>
          <p:cNvPr id="55" name="그림 5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64905"/>
            <a:ext cx="415824" cy="369621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140970"/>
            <a:ext cx="415824" cy="369621"/>
          </a:xfrm>
          <a:prstGeom prst="rect">
            <a:avLst/>
          </a:prstGeom>
        </p:spPr>
      </p:pic>
      <p:pic>
        <p:nvPicPr>
          <p:cNvPr id="57" name="그림 5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60137"/>
            <a:ext cx="415824" cy="369621"/>
          </a:xfrm>
          <a:prstGeom prst="rect">
            <a:avLst/>
          </a:prstGeom>
        </p:spPr>
      </p:pic>
      <p:pic>
        <p:nvPicPr>
          <p:cNvPr id="58" name="그림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291627"/>
            <a:ext cx="415824" cy="369621"/>
          </a:xfrm>
          <a:prstGeom prst="rect">
            <a:avLst/>
          </a:prstGeom>
        </p:spPr>
      </p:pic>
      <p:pic>
        <p:nvPicPr>
          <p:cNvPr id="59" name="그림 5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807005"/>
            <a:ext cx="415824" cy="369621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971599" y="2060028"/>
            <a:ext cx="41651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Company name : </a:t>
            </a:r>
            <a:r>
              <a:rPr lang="en-US" altLang="ko-KR" sz="1500" dirty="0" err="1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EnGIS</a:t>
            </a:r>
            <a:endParaRPr lang="ko-KR" altLang="en-US" sz="1500" dirty="0">
              <a:solidFill>
                <a:prstClr val="black"/>
              </a:solidFill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71600" y="2564904"/>
            <a:ext cx="230425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CEO : </a:t>
            </a:r>
            <a:r>
              <a:rPr lang="en-US" altLang="ko-KR" sz="1500" dirty="0" err="1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Jadek</a:t>
            </a:r>
            <a:r>
              <a:rPr lang="en-US" altLang="ko-KR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 </a:t>
            </a:r>
            <a:r>
              <a:rPr lang="en-US" altLang="ko-KR" sz="1500" dirty="0" err="1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Roh</a:t>
            </a:r>
            <a:endParaRPr lang="ko-KR" altLang="en-US" sz="1500" dirty="0">
              <a:solidFill>
                <a:prstClr val="black"/>
              </a:solidFill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71599" y="3140968"/>
            <a:ext cx="3919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Main areas </a:t>
            </a:r>
            <a:r>
              <a:rPr lang="en-US" altLang="ko-KR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of Business</a:t>
            </a:r>
            <a:endParaRPr lang="en-US" altLang="ko-KR" sz="1500" dirty="0">
              <a:solidFill>
                <a:prstClr val="black"/>
              </a:solidFill>
              <a:latin typeface="다음_SemiBold" panose="02000700060000000000" pitchFamily="2" charset="-127"/>
              <a:ea typeface="다음_SemiBold" panose="02000700060000000000" pitchFamily="2" charset="-127"/>
            </a:endParaRPr>
          </a:p>
          <a:p>
            <a:r>
              <a:rPr lang="ko-KR" altLang="en-US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 </a:t>
            </a:r>
            <a:r>
              <a:rPr lang="en-US" altLang="ko-KR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: </a:t>
            </a:r>
            <a:r>
              <a:rPr lang="en-US" altLang="ko-KR" sz="1400" dirty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Services and the development of geospatial information solutions, </a:t>
            </a:r>
          </a:p>
          <a:p>
            <a:r>
              <a:rPr lang="en-US" altLang="ko-KR" sz="1400" dirty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System integration and consulting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971599" y="4367426"/>
            <a:ext cx="3919416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Address </a:t>
            </a:r>
          </a:p>
          <a:p>
            <a:r>
              <a:rPr lang="en-US" altLang="ko-KR" sz="14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: </a:t>
            </a:r>
            <a:r>
              <a:rPr lang="en-US" altLang="ko-KR" sz="1400" spc="-150" dirty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#1312, 168, </a:t>
            </a:r>
            <a:r>
              <a:rPr lang="en-US" altLang="ko-KR" sz="1400" spc="-150" dirty="0" err="1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Gasan</a:t>
            </a:r>
            <a:r>
              <a:rPr lang="en-US" altLang="ko-KR" sz="1400" spc="-150" dirty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 digital 1-ro, </a:t>
            </a:r>
            <a:r>
              <a:rPr lang="en-US" altLang="ko-KR" sz="1400" spc="-150" dirty="0" err="1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Geumcheon-gu</a:t>
            </a:r>
            <a:r>
              <a:rPr lang="en-US" altLang="ko-KR" sz="1400" spc="-150" dirty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, Seoul, Korea </a:t>
            </a:r>
            <a:r>
              <a:rPr lang="en-US" altLang="ko-KR" sz="1400" spc="-15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 1312-1</a:t>
            </a:r>
            <a:r>
              <a:rPr lang="ko-KR" altLang="en-US" sz="1400" spc="-15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호</a:t>
            </a:r>
            <a:endParaRPr lang="ko-KR" altLang="en-US" sz="1400" spc="-150" dirty="0">
              <a:solidFill>
                <a:prstClr val="black"/>
              </a:solidFill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71600" y="5291627"/>
            <a:ext cx="33123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Contact </a:t>
            </a:r>
            <a:r>
              <a:rPr lang="ko-KR" altLang="en-US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 </a:t>
            </a:r>
            <a:r>
              <a:rPr lang="en-US" altLang="ko-KR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: 02-597-3615</a:t>
            </a:r>
            <a:endParaRPr lang="ko-KR" altLang="en-US" sz="1500" dirty="0">
              <a:solidFill>
                <a:prstClr val="black"/>
              </a:solidFill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71600" y="5807005"/>
            <a:ext cx="33123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Establishment date</a:t>
            </a:r>
            <a:endParaRPr lang="en-US" altLang="ko-KR" sz="1500" dirty="0">
              <a:solidFill>
                <a:prstClr val="black"/>
              </a:solidFill>
              <a:latin typeface="다음_SemiBold" panose="02000700060000000000" pitchFamily="2" charset="-127"/>
              <a:ea typeface="다음_SemiBold" panose="02000700060000000000" pitchFamily="2" charset="-127"/>
            </a:endParaRPr>
          </a:p>
          <a:p>
            <a:r>
              <a:rPr lang="ko-KR" altLang="en-US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 </a:t>
            </a:r>
            <a:r>
              <a:rPr lang="en-US" altLang="ko-KR" sz="1500" dirty="0" smtClean="0">
                <a:solidFill>
                  <a:prstClr val="black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rPr>
              <a:t>: Feb 2013 </a:t>
            </a:r>
            <a:endParaRPr lang="ko-KR" altLang="en-US" sz="1500" dirty="0">
              <a:solidFill>
                <a:prstClr val="black"/>
              </a:solidFill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800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1. Introduction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Barnes Surface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20"/>
          <p:cNvSpPr/>
          <p:nvPr/>
        </p:nvSpPr>
        <p:spPr>
          <a:xfrm>
            <a:off x="152400" y="1219795"/>
            <a:ext cx="9601200" cy="54016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charset="2"/>
              <a:buChar char="q"/>
              <a:defRPr/>
            </a:pPr>
            <a:r>
              <a:rPr lang="en-US" altLang="ko-KR" sz="15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Barnes Surface rendering transformation is a </a:t>
            </a:r>
            <a:r>
              <a:rPr lang="en-US" altLang="ko-KR" sz="1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Vector-to-Raster</a:t>
            </a:r>
            <a:r>
              <a:rPr lang="en-US" altLang="ko-KR" sz="15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transformation which computes a interpolated surface across a set of irregular observation points</a:t>
            </a:r>
            <a:r>
              <a:rPr lang="en-US" altLang="ko-KR" sz="15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q"/>
              <a:defRPr/>
            </a:pPr>
            <a:r>
              <a:rPr lang="en-US" altLang="ko-KR" sz="15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 is commonly used as an interpolation technique for weather maps and other meteorological </a:t>
            </a:r>
            <a:r>
              <a:rPr lang="en-US" altLang="ko-KR" sz="15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datasets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q"/>
              <a:defRPr/>
            </a:pPr>
            <a:r>
              <a:rPr lang="en-US" altLang="ko-KR" sz="15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surface is generated dynamically from the dataset, so it can be used to visualize changing </a:t>
            </a:r>
            <a:r>
              <a:rPr lang="en-US" altLang="ko-KR" sz="15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q"/>
              <a:defRPr/>
            </a:pPr>
            <a:r>
              <a:rPr lang="en-US" altLang="ko-KR" sz="15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surface view is created by configuring a layer with an </a:t>
            </a:r>
            <a:r>
              <a:rPr lang="en-US" altLang="ko-KR" sz="1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SLD style</a:t>
            </a:r>
            <a:r>
              <a:rPr lang="en-US" altLang="ko-KR" sz="15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which invokes the Barnes Surface rendering transformation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3356992"/>
            <a:ext cx="7128792" cy="303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096" y="3627890"/>
            <a:ext cx="3966624" cy="298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052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1. Introduction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Open Source Software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1474936"/>
            <a:ext cx="3600400" cy="84969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52"/>
          <a:stretch/>
        </p:blipFill>
        <p:spPr>
          <a:xfrm>
            <a:off x="4731483" y="1412873"/>
            <a:ext cx="3965933" cy="93691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0" y="3209901"/>
            <a:ext cx="2269907" cy="226990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073" y="3657118"/>
            <a:ext cx="2381250" cy="238125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267" y="3784053"/>
            <a:ext cx="2143125" cy="214312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875" y="2712491"/>
            <a:ext cx="2143125" cy="2143125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279" y="2647974"/>
            <a:ext cx="32004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56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2. </a:t>
            </a: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Development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Configuration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04" y="1700808"/>
            <a:ext cx="279400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88504" y="3442733"/>
            <a:ext cx="277770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1938" indent="-261938" algn="ctr" defTabSz="939800" eaLnBrk="0" fontAlgn="b" hangingPunct="0">
              <a:spcBef>
                <a:spcPct val="30000"/>
              </a:spcBef>
            </a:pPr>
            <a:r>
              <a:rPr lang="en-US" altLang="ko-KR" sz="1600" dirty="0" smtClean="0">
                <a:solidFill>
                  <a:srgbClr val="FF0000"/>
                </a:solidFill>
                <a:latin typeface="+mn-ea"/>
                <a:ea typeface="+mn-ea"/>
              </a:rPr>
              <a:t>Ocean GIS Data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688" y="2060848"/>
            <a:ext cx="927328" cy="936104"/>
          </a:xfrm>
          <a:prstGeom prst="rect">
            <a:avLst/>
          </a:prstGeom>
        </p:spPr>
      </p:pic>
      <p:sp>
        <p:nvSpPr>
          <p:cNvPr id="16" name="Alternate Process 75"/>
          <p:cNvSpPr/>
          <p:nvPr/>
        </p:nvSpPr>
        <p:spPr bwMode="auto">
          <a:xfrm>
            <a:off x="5961112" y="3035896"/>
            <a:ext cx="2592288" cy="347662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120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Bing </a:t>
            </a:r>
            <a:r>
              <a:rPr lang="en-US" sz="1200" dirty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Map</a:t>
            </a:r>
          </a:p>
        </p:txBody>
      </p:sp>
      <p:sp>
        <p:nvSpPr>
          <p:cNvPr id="17" name="Alternate Process 79"/>
          <p:cNvSpPr/>
          <p:nvPr/>
        </p:nvSpPr>
        <p:spPr bwMode="auto">
          <a:xfrm>
            <a:off x="5961112" y="2589611"/>
            <a:ext cx="2592288" cy="346075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1200" dirty="0" err="1">
                <a:solidFill>
                  <a:srgbClr val="000000"/>
                </a:solidFill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PostgreSQL</a:t>
            </a:r>
            <a:r>
              <a:rPr lang="en-US" sz="1200" dirty="0">
                <a:solidFill>
                  <a:srgbClr val="000000"/>
                </a:solidFill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+ </a:t>
            </a:r>
            <a:r>
              <a:rPr lang="en-US" sz="1200" dirty="0" err="1">
                <a:solidFill>
                  <a:srgbClr val="000000"/>
                </a:solidFill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PostGIS</a:t>
            </a:r>
            <a:endParaRPr lang="en-US" sz="1200" dirty="0">
              <a:solidFill>
                <a:srgbClr val="000000"/>
              </a:solidFill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18" name="Alternate Process 94"/>
          <p:cNvSpPr/>
          <p:nvPr/>
        </p:nvSpPr>
        <p:spPr bwMode="auto">
          <a:xfrm>
            <a:off x="5961112" y="1697039"/>
            <a:ext cx="2592288" cy="346075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Open Layers</a:t>
            </a:r>
            <a:endParaRPr lang="en-US" sz="1200" dirty="0">
              <a:solidFill>
                <a:schemeClr val="tx1"/>
              </a:solidFill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85048" y="3437549"/>
            <a:ext cx="42161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1938" indent="-261938" algn="ctr" defTabSz="939800" eaLnBrk="0" fontAlgn="b" hangingPunct="0">
              <a:spcBef>
                <a:spcPct val="30000"/>
              </a:spcBef>
            </a:pPr>
            <a:r>
              <a:rPr lang="en-US" altLang="ko-KR" sz="1600" dirty="0">
                <a:solidFill>
                  <a:srgbClr val="FF0000"/>
                </a:solidFill>
                <a:latin typeface="+mn-ea"/>
                <a:ea typeface="+mn-ea"/>
              </a:rPr>
              <a:t>Development with Open Source Software</a:t>
            </a:r>
            <a:endParaRPr lang="en-US" altLang="ko-KR" sz="16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Alternate Process 79"/>
          <p:cNvSpPr/>
          <p:nvPr/>
        </p:nvSpPr>
        <p:spPr bwMode="auto">
          <a:xfrm>
            <a:off x="5961112" y="2143325"/>
            <a:ext cx="2592288" cy="346075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1200" dirty="0" err="1" smtClean="0">
                <a:solidFill>
                  <a:srgbClr val="000000"/>
                </a:solidFill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GeoServer</a:t>
            </a:r>
            <a:endParaRPr lang="en-US" sz="1200" dirty="0">
              <a:solidFill>
                <a:srgbClr val="000000"/>
              </a:solidFill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209" y="3858435"/>
            <a:ext cx="3720194" cy="24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134512" y="6309176"/>
            <a:ext cx="410445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1938" indent="-261938" algn="ctr" defTabSz="939800" eaLnBrk="0" fontAlgn="b" hangingPunct="0">
              <a:spcBef>
                <a:spcPct val="30000"/>
              </a:spcBef>
            </a:pPr>
            <a:r>
              <a:rPr lang="en-US" altLang="ko-KR" sz="1600" dirty="0">
                <a:solidFill>
                  <a:srgbClr val="FF0000"/>
                </a:solidFill>
                <a:latin typeface="+mn-ea"/>
                <a:ea typeface="+mn-ea"/>
              </a:rPr>
              <a:t>Web-GIS-based </a:t>
            </a:r>
            <a:r>
              <a:rPr lang="en-US" altLang="ko-KR" sz="1600" dirty="0" smtClean="0">
                <a:solidFill>
                  <a:srgbClr val="FF0000"/>
                </a:solidFill>
                <a:latin typeface="+mn-ea"/>
                <a:ea typeface="+mn-ea"/>
              </a:rPr>
              <a:t>Ocean </a:t>
            </a:r>
            <a:r>
              <a:rPr lang="en-US" altLang="ko-KR" sz="1600" dirty="0">
                <a:solidFill>
                  <a:srgbClr val="FF0000"/>
                </a:solidFill>
                <a:latin typeface="+mn-ea"/>
                <a:ea typeface="+mn-ea"/>
              </a:rPr>
              <a:t>Information System</a:t>
            </a:r>
            <a:endParaRPr lang="en-US" altLang="ko-KR" sz="16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Alternate Process 79"/>
          <p:cNvSpPr/>
          <p:nvPr/>
        </p:nvSpPr>
        <p:spPr bwMode="auto">
          <a:xfrm>
            <a:off x="484264" y="4005064"/>
            <a:ext cx="2592288" cy="346075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Ocean 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DataBase</a:t>
            </a:r>
            <a:endParaRPr lang="en-US" sz="1200" dirty="0">
              <a:solidFill>
                <a:srgbClr val="000000"/>
              </a:solidFill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27" name="Alternate Process 79"/>
          <p:cNvSpPr/>
          <p:nvPr/>
        </p:nvSpPr>
        <p:spPr bwMode="auto">
          <a:xfrm>
            <a:off x="484264" y="4494211"/>
            <a:ext cx="2592288" cy="346075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Web-GIS-Based Visualization</a:t>
            </a:r>
            <a:endParaRPr lang="en-US" sz="1200" dirty="0">
              <a:solidFill>
                <a:srgbClr val="000000"/>
              </a:solidFill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28" name="Alternate Process 79"/>
          <p:cNvSpPr/>
          <p:nvPr/>
        </p:nvSpPr>
        <p:spPr bwMode="auto">
          <a:xfrm>
            <a:off x="484264" y="4990811"/>
            <a:ext cx="2592288" cy="346075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Statistics and Reporting</a:t>
            </a:r>
            <a:endParaRPr lang="en-US" sz="1200" dirty="0">
              <a:solidFill>
                <a:srgbClr val="000000"/>
              </a:solidFill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29" name="Alternate Process 79"/>
          <p:cNvSpPr/>
          <p:nvPr/>
        </p:nvSpPr>
        <p:spPr bwMode="auto">
          <a:xfrm>
            <a:off x="467536" y="5487411"/>
            <a:ext cx="2592288" cy="346075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Using Open Source GIS</a:t>
            </a:r>
            <a:endParaRPr lang="en-US" sz="1200" dirty="0">
              <a:solidFill>
                <a:srgbClr val="000000"/>
              </a:solidFill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30" name="Alternate Process 75"/>
          <p:cNvSpPr/>
          <p:nvPr/>
        </p:nvSpPr>
        <p:spPr bwMode="auto">
          <a:xfrm>
            <a:off x="7176060" y="4003477"/>
            <a:ext cx="2592288" cy="347662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12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Using Decision makers</a:t>
            </a:r>
            <a:endParaRPr lang="en-US" sz="1200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31" name="Alternate Process 75"/>
          <p:cNvSpPr/>
          <p:nvPr/>
        </p:nvSpPr>
        <p:spPr bwMode="auto">
          <a:xfrm>
            <a:off x="7176060" y="4989224"/>
            <a:ext cx="2592288" cy="347662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12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Using Researchers</a:t>
            </a:r>
            <a:endParaRPr lang="en-US" sz="1200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10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136" y="4653136"/>
            <a:ext cx="279400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2. </a:t>
            </a: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Development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Flow Chart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1835696" y="1988840"/>
            <a:ext cx="2445568" cy="1152128"/>
          </a:xfrm>
          <a:prstGeom prst="roundRect">
            <a:avLst>
              <a:gd name="adj" fmla="val 3056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WPS</a:t>
            </a:r>
          </a:p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(Barnes Surface)</a:t>
            </a:r>
            <a:endParaRPr lang="ko-KR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00605"/>
            <a:ext cx="1797832" cy="422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 descr="https://encrypted-tbn2.gstatic.com/images?q=tbn:ANd9GcQ73h968agql8HW5csb6sz9Cnrxv5IL8ZysHbw32O4HmT_3lRzkW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11"/>
          <a:stretch/>
        </p:blipFill>
        <p:spPr bwMode="auto">
          <a:xfrm>
            <a:off x="5148064" y="3703240"/>
            <a:ext cx="1533128" cy="36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직사각형 32"/>
          <p:cNvSpPr/>
          <p:nvPr/>
        </p:nvSpPr>
        <p:spPr>
          <a:xfrm>
            <a:off x="1855141" y="4653136"/>
            <a:ext cx="1924771" cy="57606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User Interface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꺾인 연결선 33"/>
          <p:cNvCxnSpPr>
            <a:stCxn id="33" idx="1"/>
            <a:endCxn id="22" idx="1"/>
          </p:cNvCxnSpPr>
          <p:nvPr/>
        </p:nvCxnSpPr>
        <p:spPr>
          <a:xfrm rot="10800000">
            <a:off x="1835697" y="2564904"/>
            <a:ext cx="19445" cy="2376264"/>
          </a:xfrm>
          <a:prstGeom prst="bentConnector3">
            <a:avLst>
              <a:gd name="adj1" fmla="val 1911093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544938" y="3654514"/>
            <a:ext cx="513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xml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직선 화살표 연결선 35"/>
          <p:cNvCxnSpPr>
            <a:stCxn id="22" idx="3"/>
            <a:endCxn id="37" idx="1"/>
          </p:cNvCxnSpPr>
          <p:nvPr/>
        </p:nvCxnSpPr>
        <p:spPr>
          <a:xfrm>
            <a:off x="4281264" y="2564904"/>
            <a:ext cx="1514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7" name="직사각형 36"/>
          <p:cNvSpPr/>
          <p:nvPr/>
        </p:nvSpPr>
        <p:spPr>
          <a:xfrm>
            <a:off x="5796136" y="2276872"/>
            <a:ext cx="1924771" cy="57606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직선 화살표 연결선 37"/>
          <p:cNvCxnSpPr>
            <a:stCxn id="37" idx="2"/>
            <a:endCxn id="39" idx="0"/>
          </p:cNvCxnSpPr>
          <p:nvPr/>
        </p:nvCxnSpPr>
        <p:spPr>
          <a:xfrm flipH="1">
            <a:off x="6747653" y="2852936"/>
            <a:ext cx="10869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" name="직사각형 38"/>
          <p:cNvSpPr/>
          <p:nvPr/>
        </p:nvSpPr>
        <p:spPr>
          <a:xfrm>
            <a:off x="5785267" y="4725144"/>
            <a:ext cx="1924771" cy="57606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GIS Visualization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72000" y="2223096"/>
            <a:ext cx="8018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smtClean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endParaRPr lang="ko-KR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801579" y="4314582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endParaRPr lang="ko-KR" alt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435362" y="1712804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  <a:endParaRPr lang="ko-KR" alt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77967" y="1801198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(3)</a:t>
            </a:r>
            <a:endParaRPr lang="ko-KR" alt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05959" y="4386590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(4)</a:t>
            </a:r>
            <a:endParaRPr lang="ko-KR" alt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6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2. </a:t>
            </a: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Development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Setting parameters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384513"/>
              </p:ext>
            </p:extLst>
          </p:nvPr>
        </p:nvGraphicFramePr>
        <p:xfrm>
          <a:off x="395537" y="1412777"/>
          <a:ext cx="9205663" cy="48463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37183"/>
                <a:gridCol w="1008112"/>
                <a:gridCol w="6160368"/>
              </a:tblGrid>
              <a:tr h="25270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Name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Required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Description</a:t>
                      </a:r>
                      <a:endParaRPr lang="ko-KR" altLang="en-US" sz="1200" dirty="0"/>
                    </a:p>
                  </a:txBody>
                  <a:tcPr/>
                </a:tc>
              </a:tr>
              <a:tr h="25270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 smtClean="0"/>
                        <a:t>data</a:t>
                      </a:r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smtClean="0"/>
                        <a:t>Yes</a:t>
                      </a:r>
                      <a:endParaRPr lang="ko-KR" altLang="en-US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kern="1200" smtClean="0">
                          <a:effectLst/>
                        </a:rPr>
                        <a:t>Input FeatureCollection containing the features to map</a:t>
                      </a:r>
                      <a:endParaRPr lang="ko-KR" altLang="en-US" sz="1200" b="1"/>
                    </a:p>
                  </a:txBody>
                  <a:tcPr/>
                </a:tc>
              </a:tr>
              <a:tr h="25270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err="1" smtClean="0">
                          <a:effectLst/>
                        </a:rPr>
                        <a:t>valueAttr</a:t>
                      </a:r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/>
                        <a:t>Yes</a:t>
                      </a:r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kern="1200" dirty="0" smtClean="0">
                          <a:effectLst/>
                        </a:rPr>
                        <a:t>Name of the value attribute.</a:t>
                      </a:r>
                      <a:endParaRPr lang="ko-KR" altLang="en-US" sz="1200" b="1" dirty="0"/>
                    </a:p>
                  </a:txBody>
                  <a:tcPr/>
                </a:tc>
              </a:tr>
              <a:tr h="25270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kern="1200" smtClean="0">
                          <a:effectLst/>
                        </a:rPr>
                        <a:t>dataLimit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mtClean="0"/>
                        <a:t>No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smtClean="0">
                          <a:effectLst/>
                        </a:rPr>
                        <a:t>Limits the number of input points which are processed</a:t>
                      </a:r>
                      <a:endParaRPr lang="ko-KR" altLang="en-US" sz="1200" b="0"/>
                    </a:p>
                  </a:txBody>
                  <a:tcPr/>
                </a:tc>
              </a:tr>
              <a:tr h="25270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smtClean="0">
                          <a:effectLst/>
                        </a:rPr>
                        <a:t>scale</a:t>
                      </a:r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/>
                        <a:t>Yes</a:t>
                      </a:r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kern="1200" dirty="0" smtClean="0">
                          <a:effectLst/>
                        </a:rPr>
                        <a:t>Length Scale for the interpolation. In units of the input data CRS.</a:t>
                      </a:r>
                      <a:endParaRPr lang="ko-KR" altLang="en-US" sz="1200" b="1" dirty="0"/>
                    </a:p>
                  </a:txBody>
                  <a:tcPr/>
                </a:tc>
              </a:tr>
              <a:tr h="42117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kern="1200" smtClean="0">
                          <a:effectLst/>
                        </a:rPr>
                        <a:t>convergence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mtClean="0"/>
                        <a:t>No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dirty="0" smtClean="0">
                          <a:effectLst/>
                        </a:rPr>
                        <a:t>Convergence factor for refinement. Between 0 and 1 (values below 0.4 are safest). (Default = 0.3)</a:t>
                      </a:r>
                      <a:endParaRPr lang="ko-KR" altLang="en-US" sz="1200" b="0" dirty="0"/>
                    </a:p>
                  </a:txBody>
                  <a:tcPr/>
                </a:tc>
              </a:tr>
              <a:tr h="25270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kern="1200" smtClean="0">
                          <a:effectLst/>
                        </a:rPr>
                        <a:t>passes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mtClean="0"/>
                        <a:t>No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smtClean="0">
                          <a:effectLst/>
                        </a:rPr>
                        <a:t>Number of passes to compute. Value can be 1 or greater. (Default = 2)</a:t>
                      </a:r>
                      <a:endParaRPr lang="ko-KR" altLang="en-US" sz="1200" b="0"/>
                    </a:p>
                  </a:txBody>
                  <a:tcPr/>
                </a:tc>
              </a:tr>
              <a:tr h="25270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kern="1200" smtClean="0">
                          <a:effectLst/>
                        </a:rPr>
                        <a:t>minObservations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mtClean="0"/>
                        <a:t>No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smtClean="0">
                          <a:effectLst/>
                        </a:rPr>
                        <a:t>Minimum number of observations required to support a grid cell. (Default = 2)</a:t>
                      </a:r>
                      <a:endParaRPr lang="ko-KR" altLang="en-US" sz="1200" b="0"/>
                    </a:p>
                  </a:txBody>
                  <a:tcPr/>
                </a:tc>
              </a:tr>
              <a:tr h="42117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kern="1200" smtClean="0">
                          <a:effectLst/>
                        </a:rPr>
                        <a:t>maxObservationDistance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mtClean="0"/>
                        <a:t>No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smtClean="0">
                          <a:effectLst/>
                        </a:rPr>
                        <a:t>Maximum distance to an observation for it to support a grid cell. 0 means all observations are used. In units of the input data CRS. (Default = 0)</a:t>
                      </a:r>
                      <a:endParaRPr lang="ko-KR" altLang="en-US" sz="1200" b="0"/>
                    </a:p>
                  </a:txBody>
                  <a:tcPr/>
                </a:tc>
              </a:tr>
              <a:tr h="25270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kern="1200" smtClean="0">
                          <a:effectLst/>
                        </a:rPr>
                        <a:t>noDataValue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mtClean="0"/>
                        <a:t>No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smtClean="0">
                          <a:effectLst/>
                        </a:rPr>
                        <a:t>The NO_DATA value to use for unsupported grid cells in the output.</a:t>
                      </a:r>
                      <a:endParaRPr lang="ko-KR" altLang="en-US" sz="1200" b="0"/>
                    </a:p>
                  </a:txBody>
                  <a:tcPr/>
                </a:tc>
              </a:tr>
              <a:tr h="42117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kern="1200" smtClean="0">
                          <a:effectLst/>
                        </a:rPr>
                        <a:t>pixelsPerCell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mtClean="0"/>
                        <a:t>No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smtClean="0">
                          <a:effectLst/>
                        </a:rPr>
                        <a:t>Resolution of the computed grid. Larger values improve performance, but may degrade appearance if too large. (Default = 1)</a:t>
                      </a:r>
                      <a:endParaRPr lang="ko-KR" altLang="en-US" sz="1200" b="0"/>
                    </a:p>
                  </a:txBody>
                  <a:tcPr/>
                </a:tc>
              </a:tr>
              <a:tr h="42117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kern="1200" smtClean="0">
                          <a:effectLst/>
                        </a:rPr>
                        <a:t>queryBuffer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mtClean="0"/>
                        <a:t>No</a:t>
                      </a:r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smtClean="0">
                          <a:effectLst/>
                        </a:rPr>
                        <a:t>Distance to expand the query envelope by. Larger values provide a more stable surface. In units of the input data CRS. (Default = 0)</a:t>
                      </a:r>
                      <a:endParaRPr lang="ko-KR" altLang="en-US" sz="1200" b="0"/>
                    </a:p>
                  </a:txBody>
                  <a:tcPr/>
                </a:tc>
              </a:tr>
              <a:tr h="25270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err="1" smtClean="0">
                          <a:effectLst/>
                        </a:rPr>
                        <a:t>outputBBOX</a:t>
                      </a:r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smtClean="0"/>
                        <a:t>Yes</a:t>
                      </a:r>
                      <a:endParaRPr lang="ko-KR" altLang="en-US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kern="1200" smtClean="0">
                          <a:effectLst/>
                        </a:rPr>
                        <a:t>Georeferenced bounding box of the output</a:t>
                      </a:r>
                      <a:endParaRPr lang="ko-KR" altLang="en-US" sz="1200" b="1"/>
                    </a:p>
                  </a:txBody>
                  <a:tcPr/>
                </a:tc>
              </a:tr>
              <a:tr h="25270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err="1" smtClean="0">
                          <a:effectLst/>
                        </a:rPr>
                        <a:t>outputWidth</a:t>
                      </a:r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/>
                        <a:t>Yes</a:t>
                      </a:r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kern="1200" dirty="0" smtClean="0">
                          <a:effectLst/>
                        </a:rPr>
                        <a:t>Output image width</a:t>
                      </a:r>
                      <a:endParaRPr lang="ko-KR" altLang="en-US" sz="1200" b="1" dirty="0"/>
                    </a:p>
                  </a:txBody>
                  <a:tcPr/>
                </a:tc>
              </a:tr>
              <a:tr h="25270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smtClean="0">
                          <a:effectLst/>
                        </a:rPr>
                        <a:t>outputHeight</a:t>
                      </a:r>
                      <a:endParaRPr lang="ko-KR" altLang="en-US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smtClean="0"/>
                        <a:t>Yes</a:t>
                      </a:r>
                      <a:endParaRPr lang="ko-KR" altLang="en-US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kern="1200" dirty="0" smtClean="0">
                          <a:effectLst/>
                        </a:rPr>
                        <a:t>Output image height</a:t>
                      </a:r>
                      <a:endParaRPr lang="ko-KR" altLang="en-US" sz="1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5540425" y="6202179"/>
            <a:ext cx="4525143" cy="294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site : http://suite.opengeo.org/4.1/cartography/rt/barnes.html</a:t>
            </a:r>
            <a:endParaRPr lang="en-US" altLang="ko-KR" sz="10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14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A72EDF-3DF3-D54A-B87D-E1CF9DCD2A18}" type="slidenum">
              <a:rPr kumimoji="0" lang="ko-KR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w Cen MT" charset="0"/>
                <a:ea typeface="맑은 고딕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w Cen MT" charset="0"/>
              <a:ea typeface="맑은 고딕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0" y="0"/>
            <a:ext cx="90074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2. </a:t>
            </a:r>
            <a:r>
              <a:rPr lang="en-US" altLang="ko-KR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ea typeface="맑은 고딕" pitchFamily="50" charset="-128"/>
                <a:cs typeface="Arial" panose="020B0604020202020204" pitchFamily="34" charset="0"/>
              </a:rPr>
              <a:t>Development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 pitchFamily="34" charset="0"/>
              <a:ea typeface="맑은 고딕" pitchFamily="50" charset="-128"/>
              <a:cs typeface="Arial" panose="020B0604020202020204" pitchFamily="34" charset="0"/>
            </a:endParaRPr>
          </a:p>
        </p:txBody>
      </p:sp>
      <p:sp>
        <p:nvSpPr>
          <p:cNvPr id="4" name="직사각형 20"/>
          <p:cNvSpPr/>
          <p:nvPr/>
        </p:nvSpPr>
        <p:spPr>
          <a:xfrm>
            <a:off x="0" y="914400"/>
            <a:ext cx="9601200" cy="481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development 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ko-KR" sz="1500" b="1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altLang="ko-KR" sz="1500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07245"/>
            <a:ext cx="898131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61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 w="9525">
          <a:noFill/>
          <a:miter lim="800000"/>
          <a:headEnd/>
          <a:tailEnd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165100" indent="-114300" defTabSz="939800" eaLnBrk="0" fontAlgn="b" hangingPunct="0">
          <a:spcBef>
            <a:spcPct val="30000"/>
          </a:spcBef>
          <a:spcAft>
            <a:spcPct val="0"/>
          </a:spcAft>
          <a:buFont typeface="Arial" pitchFamily="34" charset="0"/>
          <a:buChar char="•"/>
          <a:defRPr sz="1400" dirty="0" smtClean="0">
            <a:solidFill>
              <a:srgbClr val="000000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13739</TotalTime>
  <Words>2283</Words>
  <Application>Microsoft Office PowerPoint</Application>
  <PresentationFormat>A4 용지(210x297mm)</PresentationFormat>
  <Paragraphs>429</Paragraphs>
  <Slides>25</Slides>
  <Notes>25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7" baseType="lpstr">
      <vt:lpstr>HY헤드라인M</vt:lpstr>
      <vt:lpstr>굴림</vt:lpstr>
      <vt:lpstr>나눔고딕 Bold</vt:lpstr>
      <vt:lpstr>다음_Regular</vt:lpstr>
      <vt:lpstr>다음_SemiBold</vt:lpstr>
      <vt:lpstr>맑은 고딕</vt:lpstr>
      <vt:lpstr>Arial</vt:lpstr>
      <vt:lpstr>Times New Roman</vt:lpstr>
      <vt:lpstr>Tw Cen MT</vt:lpstr>
      <vt:lpstr>Verdana</vt:lpstr>
      <vt:lpstr>Wingdings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OSS_FOSS4G</dc:title>
  <dc:creator>Shin, Sanghee</dc:creator>
  <cp:lastModifiedBy>jhj</cp:lastModifiedBy>
  <cp:revision>853</cp:revision>
  <cp:lastPrinted>2015-09-16T03:26:24Z</cp:lastPrinted>
  <dcterms:created xsi:type="dcterms:W3CDTF">2012-08-14T08:22:03Z</dcterms:created>
  <dcterms:modified xsi:type="dcterms:W3CDTF">2015-09-16T03:26:33Z</dcterms:modified>
</cp:coreProperties>
</file>